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387" r:id="rId3"/>
    <p:sldId id="340" r:id="rId4"/>
    <p:sldId id="316" r:id="rId5"/>
    <p:sldId id="327" r:id="rId6"/>
    <p:sldId id="312" r:id="rId7"/>
    <p:sldId id="285" r:id="rId8"/>
    <p:sldId id="380" r:id="rId9"/>
    <p:sldId id="288" r:id="rId10"/>
    <p:sldId id="304" r:id="rId11"/>
    <p:sldId id="379" r:id="rId12"/>
    <p:sldId id="289" r:id="rId13"/>
    <p:sldId id="382" r:id="rId14"/>
    <p:sldId id="384" r:id="rId15"/>
    <p:sldId id="383" r:id="rId16"/>
    <p:sldId id="390" r:id="rId17"/>
    <p:sldId id="388" r:id="rId18"/>
    <p:sldId id="385" r:id="rId19"/>
    <p:sldId id="386" r:id="rId20"/>
    <p:sldId id="389" r:id="rId21"/>
  </p:sldIdLst>
  <p:sldSz cx="9144000" cy="6858000" type="screen4x3"/>
  <p:notesSz cx="6834188" cy="9979025"/>
  <p:defaultTextStyle>
    <a:defPPr>
      <a:defRPr lang="en-AU"/>
    </a:defPPr>
    <a:lvl1pPr algn="l" rtl="0" fontAlgn="base">
      <a:spcBef>
        <a:spcPct val="0"/>
      </a:spcBef>
      <a:spcAft>
        <a:spcPct val="0"/>
      </a:spcAft>
      <a:defRPr sz="2400" kern="1200">
        <a:solidFill>
          <a:schemeClr val="tx1"/>
        </a:solidFill>
        <a:latin typeface="Times New Roman" pitchFamily="-112" charset="0"/>
        <a:ea typeface="+mn-ea"/>
        <a:cs typeface="Times New Roman" pitchFamily="-112" charset="0"/>
      </a:defRPr>
    </a:lvl1pPr>
    <a:lvl2pPr marL="457200" algn="l" rtl="0" fontAlgn="base">
      <a:spcBef>
        <a:spcPct val="0"/>
      </a:spcBef>
      <a:spcAft>
        <a:spcPct val="0"/>
      </a:spcAft>
      <a:defRPr sz="2400" kern="1200">
        <a:solidFill>
          <a:schemeClr val="tx1"/>
        </a:solidFill>
        <a:latin typeface="Times New Roman" pitchFamily="-112" charset="0"/>
        <a:ea typeface="+mn-ea"/>
        <a:cs typeface="Times New Roman" pitchFamily="-112" charset="0"/>
      </a:defRPr>
    </a:lvl2pPr>
    <a:lvl3pPr marL="914400" algn="l" rtl="0" fontAlgn="base">
      <a:spcBef>
        <a:spcPct val="0"/>
      </a:spcBef>
      <a:spcAft>
        <a:spcPct val="0"/>
      </a:spcAft>
      <a:defRPr sz="2400" kern="1200">
        <a:solidFill>
          <a:schemeClr val="tx1"/>
        </a:solidFill>
        <a:latin typeface="Times New Roman" pitchFamily="-112" charset="0"/>
        <a:ea typeface="+mn-ea"/>
        <a:cs typeface="Times New Roman" pitchFamily="-112" charset="0"/>
      </a:defRPr>
    </a:lvl3pPr>
    <a:lvl4pPr marL="1371600" algn="l" rtl="0" fontAlgn="base">
      <a:spcBef>
        <a:spcPct val="0"/>
      </a:spcBef>
      <a:spcAft>
        <a:spcPct val="0"/>
      </a:spcAft>
      <a:defRPr sz="2400" kern="1200">
        <a:solidFill>
          <a:schemeClr val="tx1"/>
        </a:solidFill>
        <a:latin typeface="Times New Roman" pitchFamily="-112" charset="0"/>
        <a:ea typeface="+mn-ea"/>
        <a:cs typeface="Times New Roman" pitchFamily="-112" charset="0"/>
      </a:defRPr>
    </a:lvl4pPr>
    <a:lvl5pPr marL="1828800" algn="l" rtl="0" fontAlgn="base">
      <a:spcBef>
        <a:spcPct val="0"/>
      </a:spcBef>
      <a:spcAft>
        <a:spcPct val="0"/>
      </a:spcAft>
      <a:defRPr sz="2400" kern="1200">
        <a:solidFill>
          <a:schemeClr val="tx1"/>
        </a:solidFill>
        <a:latin typeface="Times New Roman" pitchFamily="-112" charset="0"/>
        <a:ea typeface="+mn-ea"/>
        <a:cs typeface="Times New Roman" pitchFamily="-112" charset="0"/>
      </a:defRPr>
    </a:lvl5pPr>
    <a:lvl6pPr marL="2286000" algn="l" defTabSz="914400" rtl="0" eaLnBrk="1" latinLnBrk="0" hangingPunct="1">
      <a:defRPr sz="2400" kern="1200">
        <a:solidFill>
          <a:schemeClr val="tx1"/>
        </a:solidFill>
        <a:latin typeface="Times New Roman" pitchFamily="-112" charset="0"/>
        <a:ea typeface="+mn-ea"/>
        <a:cs typeface="Times New Roman" pitchFamily="-112" charset="0"/>
      </a:defRPr>
    </a:lvl6pPr>
    <a:lvl7pPr marL="2743200" algn="l" defTabSz="914400" rtl="0" eaLnBrk="1" latinLnBrk="0" hangingPunct="1">
      <a:defRPr sz="2400" kern="1200">
        <a:solidFill>
          <a:schemeClr val="tx1"/>
        </a:solidFill>
        <a:latin typeface="Times New Roman" pitchFamily="-112" charset="0"/>
        <a:ea typeface="+mn-ea"/>
        <a:cs typeface="Times New Roman" pitchFamily="-112" charset="0"/>
      </a:defRPr>
    </a:lvl7pPr>
    <a:lvl8pPr marL="3200400" algn="l" defTabSz="914400" rtl="0" eaLnBrk="1" latinLnBrk="0" hangingPunct="1">
      <a:defRPr sz="2400" kern="1200">
        <a:solidFill>
          <a:schemeClr val="tx1"/>
        </a:solidFill>
        <a:latin typeface="Times New Roman" pitchFamily="-112" charset="0"/>
        <a:ea typeface="+mn-ea"/>
        <a:cs typeface="Times New Roman" pitchFamily="-112" charset="0"/>
      </a:defRPr>
    </a:lvl8pPr>
    <a:lvl9pPr marL="3657600" algn="l" defTabSz="914400" rtl="0" eaLnBrk="1" latinLnBrk="0" hangingPunct="1">
      <a:defRPr sz="2400" kern="1200">
        <a:solidFill>
          <a:schemeClr val="tx1"/>
        </a:solidFill>
        <a:latin typeface="Times New Roman" pitchFamily="-112" charset="0"/>
        <a:ea typeface="+mn-ea"/>
        <a:cs typeface="Times New Roman" pitchFamily="-11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99"/>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8" autoAdjust="0"/>
  </p:normalViewPr>
  <p:slideViewPr>
    <p:cSldViewPr>
      <p:cViewPr varScale="1">
        <p:scale>
          <a:sx n="84" d="100"/>
          <a:sy n="84" d="100"/>
        </p:scale>
        <p:origin x="-17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7B10F42E-CA17-D848-953D-493C258B1E09}" type="datetimeFigureOut">
              <a:rPr lang="en-US" smtClean="0"/>
              <a:t>4/04/16</a:t>
            </a:fld>
            <a:endParaRPr lang="en-US"/>
          </a:p>
        </p:txBody>
      </p:sp>
      <p:sp>
        <p:nvSpPr>
          <p:cNvPr id="4" name="Footer Placeholder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BFCCC455-67C3-374D-9B22-4F7DB703D40C}" type="slidenum">
              <a:rPr lang="en-US" smtClean="0"/>
              <a:t>‹#›</a:t>
            </a:fld>
            <a:endParaRPr lang="en-US"/>
          </a:p>
        </p:txBody>
      </p:sp>
    </p:spTree>
    <p:extLst>
      <p:ext uri="{BB962C8B-B14F-4D97-AF65-F5344CB8AC3E}">
        <p14:creationId xmlns:p14="http://schemas.microsoft.com/office/powerpoint/2010/main" val="21211844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B617FFB-5D93-4DA8-A499-FC040B29EE20}"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B917B45-DC3D-4152-9DEE-8FB5D636643D}"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458FBC-EB88-4069-933D-953A88AEE176}"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3C70AD-1F5B-4CE8-8F43-4A340C6AB059}"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39D5442-EA92-4BAB-BCEA-682D03CD92DE}"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A5AE76F-321D-45B5-9238-DF40A74BC24A}"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D24BC9A-2BD9-4D5C-B3B9-BFD912566B6A}"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AE74EE4-2B7E-48D3-9B4B-78C472EF3490}"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B5CC7BE-F14D-4D43-9F42-3AC3D202CFC0}"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EA9D5DD-1A4F-47C7-A00F-1F024F678F72}"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2444100-7CE0-4B16-B399-1C2405A6E1DA}"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E6C962-474B-4C08-8435-ADE3C8E532A9}"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Times New Roman" pitchFamily="-112"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Times New Roman" pitchFamily="-112"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ea typeface="Times New Roman" pitchFamily="-112"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ea typeface="Times New Roman" pitchFamily="-112"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ea typeface="Times New Roman" pitchFamily="-112"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Times New Roman" pitchFamily="-112"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9n6VqY5cNw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76200"/>
            <a:ext cx="8534400" cy="1754327"/>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mn-lt"/>
                <a:cs typeface="Apple Chancery"/>
              </a:rPr>
              <a:t>An </a:t>
            </a:r>
            <a:br>
              <a:rPr lang="en-US" sz="5400" b="1" dirty="0" smtClean="0">
                <a:solidFill>
                  <a:schemeClr val="bg1"/>
                </a:solidFill>
                <a:effectLst>
                  <a:outerShdw blurRad="38100" dist="38100" dir="2700000" algn="tl">
                    <a:srgbClr val="000000">
                      <a:alpha val="43137"/>
                    </a:srgbClr>
                  </a:outerShdw>
                </a:effectLst>
                <a:latin typeface="+mn-lt"/>
                <a:cs typeface="Apple Chancery"/>
              </a:rPr>
            </a:br>
            <a:r>
              <a:rPr lang="en-US" sz="5400" b="1" dirty="0" smtClean="0">
                <a:solidFill>
                  <a:schemeClr val="bg1"/>
                </a:solidFill>
                <a:effectLst>
                  <a:outerShdw blurRad="38100" dist="38100" dir="2700000" algn="tl">
                    <a:srgbClr val="000000">
                      <a:alpha val="43137"/>
                    </a:srgbClr>
                  </a:outerShdw>
                </a:effectLst>
                <a:latin typeface="+mn-lt"/>
                <a:cs typeface="Apple Chancery"/>
              </a:rPr>
              <a:t>“Uncommon Woman”</a:t>
            </a:r>
            <a:endParaRPr lang="en-US" sz="5400" b="1" dirty="0">
              <a:solidFill>
                <a:schemeClr val="bg1"/>
              </a:solidFill>
              <a:effectLst>
                <a:outerShdw blurRad="38100" dist="38100" dir="2700000" algn="tl">
                  <a:srgbClr val="000000">
                    <a:alpha val="43137"/>
                  </a:srgbClr>
                </a:outerShdw>
              </a:effectLst>
              <a:latin typeface="+mn-lt"/>
              <a:cs typeface="Apple Chancery"/>
            </a:endParaRPr>
          </a:p>
        </p:txBody>
      </p:sp>
      <p:sp>
        <p:nvSpPr>
          <p:cNvPr id="2" name="TextBox 1"/>
          <p:cNvSpPr txBox="1"/>
          <p:nvPr/>
        </p:nvSpPr>
        <p:spPr>
          <a:xfrm>
            <a:off x="228600" y="1981200"/>
            <a:ext cx="8610600" cy="1323439"/>
          </a:xfrm>
          <a:prstGeom prst="rect">
            <a:avLst/>
          </a:prstGeom>
          <a:noFill/>
        </p:spPr>
        <p:txBody>
          <a:bodyPr wrap="square" rtlCol="0">
            <a:spAutoFit/>
          </a:bodyPr>
          <a:lstStyle/>
          <a:p>
            <a:pPr algn="ctr"/>
            <a:r>
              <a:rPr lang="en-US" sz="4000" dirty="0" smtClean="0">
                <a:solidFill>
                  <a:srgbClr val="FFFFFF"/>
                </a:solidFill>
                <a:latin typeface="+mn-lt"/>
                <a:cs typeface="Apple Chancery"/>
              </a:rPr>
              <a:t>MODERN MONA</a:t>
            </a:r>
          </a:p>
          <a:p>
            <a:pPr algn="ctr"/>
            <a:r>
              <a:rPr lang="en-US" sz="4000" dirty="0" smtClean="0">
                <a:solidFill>
                  <a:srgbClr val="FFFFFF"/>
                </a:solidFill>
                <a:latin typeface="+mn-lt"/>
                <a:cs typeface="Apple Chancery"/>
              </a:rPr>
              <a:t>2016</a:t>
            </a:r>
            <a:endParaRPr lang="en-US" sz="4000" dirty="0">
              <a:solidFill>
                <a:srgbClr val="FFFFFF"/>
              </a:solidFill>
              <a:latin typeface="+mn-lt"/>
              <a:cs typeface="Apple Chancery"/>
            </a:endParaRPr>
          </a:p>
        </p:txBody>
      </p:sp>
      <p:pic>
        <p:nvPicPr>
          <p:cNvPr id="3" name="Picture 2"/>
          <p:cNvPicPr>
            <a:picLocks noChangeAspect="1"/>
          </p:cNvPicPr>
          <p:nvPr/>
        </p:nvPicPr>
        <p:blipFill>
          <a:blip r:embed="rId2"/>
          <a:stretch>
            <a:fillRect/>
          </a:stretch>
        </p:blipFill>
        <p:spPr>
          <a:xfrm>
            <a:off x="2057400" y="3581400"/>
            <a:ext cx="4855029" cy="2832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48131" name="Text Box 3"/>
          <p:cNvSpPr txBox="1">
            <a:spLocks noChangeArrowheads="1"/>
          </p:cNvSpPr>
          <p:nvPr/>
        </p:nvSpPr>
        <p:spPr bwMode="auto">
          <a:xfrm>
            <a:off x="1447800" y="4648200"/>
            <a:ext cx="6096000" cy="336550"/>
          </a:xfrm>
          <a:prstGeom prst="rect">
            <a:avLst/>
          </a:prstGeom>
          <a:noFill/>
          <a:ln w="9525">
            <a:noFill/>
            <a:miter lim="800000"/>
            <a:headEnd/>
            <a:tailEnd/>
          </a:ln>
        </p:spPr>
        <p:txBody>
          <a:bodyPr>
            <a:spAutoFit/>
          </a:bodyPr>
          <a:lstStyle/>
          <a:p>
            <a:pPr algn="ctr">
              <a:spcBef>
                <a:spcPct val="50000"/>
              </a:spcBef>
            </a:pPr>
            <a:r>
              <a:rPr lang="en-US" sz="1600" dirty="0">
                <a:solidFill>
                  <a:srgbClr val="FFFFFF"/>
                </a:solidFill>
                <a:latin typeface="+mj-lt"/>
              </a:rPr>
              <a:t>Artemisia Gentileschi, </a:t>
            </a:r>
            <a:r>
              <a:rPr lang="en-US" sz="1600" i="1" dirty="0" err="1">
                <a:solidFill>
                  <a:srgbClr val="FFFFFF"/>
                </a:solidFill>
                <a:latin typeface="+mj-lt"/>
              </a:rPr>
              <a:t>Jael</a:t>
            </a:r>
            <a:r>
              <a:rPr lang="en-US" sz="1600" i="1" dirty="0">
                <a:solidFill>
                  <a:srgbClr val="FFFFFF"/>
                </a:solidFill>
                <a:latin typeface="+mj-lt"/>
              </a:rPr>
              <a:t> and </a:t>
            </a:r>
            <a:r>
              <a:rPr lang="en-US" sz="1600" i="1" dirty="0" err="1">
                <a:solidFill>
                  <a:srgbClr val="FFFFFF"/>
                </a:solidFill>
                <a:latin typeface="+mj-lt"/>
              </a:rPr>
              <a:t>Sisera</a:t>
            </a:r>
            <a:r>
              <a:rPr lang="en-US" sz="1600" i="1" dirty="0">
                <a:solidFill>
                  <a:srgbClr val="FFFFFF"/>
                </a:solidFill>
                <a:latin typeface="+mj-lt"/>
              </a:rPr>
              <a:t> 1620</a:t>
            </a:r>
            <a:endParaRPr lang="en-US" sz="1600" dirty="0">
              <a:solidFill>
                <a:srgbClr val="FFFFFF"/>
              </a:solidFill>
              <a:latin typeface="+mj-lt"/>
            </a:endParaRPr>
          </a:p>
        </p:txBody>
      </p:sp>
      <p:pic>
        <p:nvPicPr>
          <p:cNvPr id="48132" name="Picture 5" descr="C:\Art Images\Scanned Images A-M\G\Gentileschi\Jael and Sisera 1620.jpg"/>
          <p:cNvPicPr>
            <a:picLocks noChangeAspect="1" noChangeArrowheads="1"/>
          </p:cNvPicPr>
          <p:nvPr/>
        </p:nvPicPr>
        <p:blipFill>
          <a:blip r:embed="rId2" cstate="print">
            <a:lum bright="-12000" contrast="12000"/>
          </a:blip>
          <a:srcRect/>
          <a:stretch>
            <a:fillRect/>
          </a:stretch>
        </p:blipFill>
        <p:spPr bwMode="auto">
          <a:xfrm>
            <a:off x="1447800" y="152400"/>
            <a:ext cx="6121935" cy="4394344"/>
          </a:xfrm>
          <a:prstGeom prst="rect">
            <a:avLst/>
          </a:prstGeom>
          <a:noFill/>
          <a:ln w="9525">
            <a:noFill/>
            <a:miter lim="800000"/>
            <a:headEnd/>
            <a:tailEnd/>
          </a:ln>
        </p:spPr>
      </p:pic>
      <p:sp>
        <p:nvSpPr>
          <p:cNvPr id="48133" name="Text Box 6"/>
          <p:cNvSpPr txBox="1">
            <a:spLocks noChangeArrowheads="1"/>
          </p:cNvSpPr>
          <p:nvPr/>
        </p:nvSpPr>
        <p:spPr bwMode="auto">
          <a:xfrm>
            <a:off x="228600" y="5117574"/>
            <a:ext cx="8686800" cy="1892826"/>
          </a:xfrm>
          <a:prstGeom prst="rect">
            <a:avLst/>
          </a:prstGeom>
          <a:noFill/>
          <a:ln w="9525">
            <a:noFill/>
            <a:miter lim="800000"/>
            <a:headEnd/>
            <a:tailEnd/>
          </a:ln>
        </p:spPr>
        <p:txBody>
          <a:bodyPr wrap="square">
            <a:spAutoFit/>
          </a:bodyPr>
          <a:lstStyle/>
          <a:p>
            <a:pPr algn="ctr">
              <a:spcBef>
                <a:spcPct val="50000"/>
              </a:spcBef>
            </a:pPr>
            <a:r>
              <a:rPr lang="en-US" sz="1600" dirty="0" smtClean="0">
                <a:solidFill>
                  <a:schemeClr val="bg1"/>
                </a:solidFill>
                <a:latin typeface="+mj-lt"/>
              </a:rPr>
              <a:t>A</a:t>
            </a:r>
            <a:r>
              <a:rPr lang="en-AU" sz="1600" dirty="0" err="1" smtClean="0">
                <a:solidFill>
                  <a:schemeClr val="bg1"/>
                </a:solidFill>
                <a:latin typeface="+mj-lt"/>
              </a:rPr>
              <a:t>rtemisia</a:t>
            </a:r>
            <a:r>
              <a:rPr lang="en-AU" sz="1600" dirty="0" smtClean="0">
                <a:solidFill>
                  <a:schemeClr val="bg1"/>
                </a:solidFill>
                <a:latin typeface="+mj-lt"/>
              </a:rPr>
              <a:t> </a:t>
            </a:r>
            <a:r>
              <a:rPr lang="en-AU" sz="1600" dirty="0">
                <a:solidFill>
                  <a:schemeClr val="bg1"/>
                </a:solidFill>
                <a:latin typeface="+mj-lt"/>
              </a:rPr>
              <a:t>chose another biblical theme picturing a woman slaying an aggressor. </a:t>
            </a:r>
            <a:r>
              <a:rPr lang="en-AU" sz="1600" dirty="0" err="1">
                <a:solidFill>
                  <a:schemeClr val="bg1"/>
                </a:solidFill>
                <a:latin typeface="+mj-lt"/>
              </a:rPr>
              <a:t>Sisera</a:t>
            </a:r>
            <a:r>
              <a:rPr lang="en-AU" sz="1600" dirty="0">
                <a:solidFill>
                  <a:schemeClr val="bg1"/>
                </a:solidFill>
                <a:latin typeface="+mj-lt"/>
              </a:rPr>
              <a:t> was a cruel Canaanite leader who ruled the Israelites for twenty years. Barak defeated his nine hundred charioteers by a surprise attack. </a:t>
            </a:r>
            <a:r>
              <a:rPr lang="en-AU" sz="1600" dirty="0" err="1">
                <a:solidFill>
                  <a:schemeClr val="bg1"/>
                </a:solidFill>
                <a:latin typeface="+mj-lt"/>
              </a:rPr>
              <a:t>Sisera</a:t>
            </a:r>
            <a:r>
              <a:rPr lang="en-AU" sz="1600" dirty="0">
                <a:solidFill>
                  <a:schemeClr val="bg1"/>
                </a:solidFill>
                <a:latin typeface="+mj-lt"/>
              </a:rPr>
              <a:t> escaped and sought refuge in the tent of </a:t>
            </a:r>
            <a:r>
              <a:rPr lang="en-AU" sz="1600" dirty="0" err="1">
                <a:solidFill>
                  <a:schemeClr val="bg1"/>
                </a:solidFill>
                <a:latin typeface="+mj-lt"/>
              </a:rPr>
              <a:t>Jael</a:t>
            </a:r>
            <a:r>
              <a:rPr lang="en-AU" sz="1600" dirty="0">
                <a:solidFill>
                  <a:schemeClr val="bg1"/>
                </a:solidFill>
                <a:latin typeface="+mj-lt"/>
              </a:rPr>
              <a:t>, wife of Heber the </a:t>
            </a:r>
            <a:r>
              <a:rPr lang="en-AU" sz="1600" dirty="0" err="1">
                <a:solidFill>
                  <a:schemeClr val="bg1"/>
                </a:solidFill>
                <a:latin typeface="+mj-lt"/>
              </a:rPr>
              <a:t>Kenite</a:t>
            </a:r>
            <a:r>
              <a:rPr lang="en-AU" sz="1600" dirty="0">
                <a:solidFill>
                  <a:schemeClr val="bg1"/>
                </a:solidFill>
                <a:latin typeface="+mj-lt"/>
              </a:rPr>
              <a:t>. She gave the terrified Canaanite sanctuary. When he fell asleep, she drove a tent peg into his brain. The act fulfilled the prediction of Debora, prophetess and Israelite leader, who foresaw that a woman would slay </a:t>
            </a:r>
            <a:r>
              <a:rPr lang="en-AU" sz="1600" dirty="0" err="1">
                <a:solidFill>
                  <a:schemeClr val="bg1"/>
                </a:solidFill>
                <a:latin typeface="+mj-lt"/>
              </a:rPr>
              <a:t>Sisera</a:t>
            </a:r>
            <a:r>
              <a:rPr lang="en-AU" sz="1600" dirty="0">
                <a:solidFill>
                  <a:schemeClr val="bg1"/>
                </a:solidFill>
                <a:latin typeface="+mj-lt"/>
              </a:rPr>
              <a:t>.</a:t>
            </a:r>
          </a:p>
          <a:p>
            <a:pPr>
              <a:spcBef>
                <a:spcPct val="50000"/>
              </a:spcBef>
            </a:pPr>
            <a:endParaRPr lang="en-AU" sz="1400" dirty="0">
              <a:solidFill>
                <a:srgbClr val="FFFF99"/>
              </a:solidFill>
              <a:latin typeface="Verdana"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50179" name="Text Box 3"/>
          <p:cNvSpPr txBox="1">
            <a:spLocks noChangeArrowheads="1"/>
          </p:cNvSpPr>
          <p:nvPr/>
        </p:nvSpPr>
        <p:spPr bwMode="auto">
          <a:xfrm>
            <a:off x="228600" y="6290846"/>
            <a:ext cx="5105400" cy="338554"/>
          </a:xfrm>
          <a:prstGeom prst="rect">
            <a:avLst/>
          </a:prstGeom>
          <a:noFill/>
          <a:ln w="9525">
            <a:noFill/>
            <a:miter lim="800000"/>
            <a:headEnd/>
            <a:tailEnd/>
          </a:ln>
        </p:spPr>
        <p:txBody>
          <a:bodyPr wrap="square">
            <a:spAutoFit/>
          </a:bodyPr>
          <a:lstStyle/>
          <a:p>
            <a:pPr algn="ctr">
              <a:spcBef>
                <a:spcPct val="50000"/>
              </a:spcBef>
            </a:pPr>
            <a:r>
              <a:rPr lang="en-US" sz="1600" dirty="0">
                <a:solidFill>
                  <a:srgbClr val="FFFFFF"/>
                </a:solidFill>
                <a:latin typeface="+mj-lt"/>
              </a:rPr>
              <a:t>Artemisia Gentileschi, </a:t>
            </a:r>
            <a:r>
              <a:rPr lang="en-US" sz="1600" i="1" dirty="0" err="1">
                <a:solidFill>
                  <a:srgbClr val="FFFFFF"/>
                </a:solidFill>
                <a:latin typeface="+mj-lt"/>
              </a:rPr>
              <a:t>Lucretia</a:t>
            </a:r>
            <a:r>
              <a:rPr lang="en-US" sz="1600" i="1" dirty="0">
                <a:solidFill>
                  <a:srgbClr val="FFFFFF"/>
                </a:solidFill>
                <a:latin typeface="+mj-lt"/>
              </a:rPr>
              <a:t> 1621</a:t>
            </a:r>
            <a:endParaRPr lang="en-US" sz="1600" dirty="0">
              <a:solidFill>
                <a:srgbClr val="FFFFFF"/>
              </a:solidFill>
              <a:latin typeface="+mj-lt"/>
            </a:endParaRPr>
          </a:p>
        </p:txBody>
      </p:sp>
      <p:pic>
        <p:nvPicPr>
          <p:cNvPr id="50180" name="Picture 5" descr="C:\Art Images\Scanned Images A-M\G\Gentileschi\Lucretia 1621.jpg"/>
          <p:cNvPicPr>
            <a:picLocks noChangeAspect="1" noChangeArrowheads="1"/>
          </p:cNvPicPr>
          <p:nvPr/>
        </p:nvPicPr>
        <p:blipFill>
          <a:blip r:embed="rId2" cstate="print">
            <a:lum bright="-18000" contrast="12000"/>
          </a:blip>
          <a:srcRect/>
          <a:stretch>
            <a:fillRect/>
          </a:stretch>
        </p:blipFill>
        <p:spPr bwMode="auto">
          <a:xfrm>
            <a:off x="228600" y="457200"/>
            <a:ext cx="5109432" cy="5791200"/>
          </a:xfrm>
          <a:prstGeom prst="rect">
            <a:avLst/>
          </a:prstGeom>
          <a:noFill/>
          <a:ln w="9525">
            <a:noFill/>
            <a:miter lim="800000"/>
            <a:headEnd/>
            <a:tailEnd/>
          </a:ln>
        </p:spPr>
      </p:pic>
      <p:sp>
        <p:nvSpPr>
          <p:cNvPr id="50181" name="Text Box 6"/>
          <p:cNvSpPr txBox="1">
            <a:spLocks noChangeArrowheads="1"/>
          </p:cNvSpPr>
          <p:nvPr/>
        </p:nvSpPr>
        <p:spPr bwMode="auto">
          <a:xfrm>
            <a:off x="5486400" y="381000"/>
            <a:ext cx="3429000" cy="6355586"/>
          </a:xfrm>
          <a:prstGeom prst="rect">
            <a:avLst/>
          </a:prstGeom>
          <a:noFill/>
          <a:ln w="9525">
            <a:noFill/>
            <a:miter lim="800000"/>
            <a:headEnd/>
            <a:tailEnd/>
          </a:ln>
        </p:spPr>
        <p:txBody>
          <a:bodyPr>
            <a:spAutoFit/>
          </a:bodyPr>
          <a:lstStyle/>
          <a:p>
            <a:pPr>
              <a:spcBef>
                <a:spcPct val="50000"/>
              </a:spcBef>
            </a:pPr>
            <a:r>
              <a:rPr lang="en-AU" sz="2000" dirty="0" err="1">
                <a:solidFill>
                  <a:srgbClr val="FFFFFF"/>
                </a:solidFill>
                <a:latin typeface="+mj-lt"/>
                <a:cs typeface="Verdana"/>
              </a:rPr>
              <a:t>Lucretia</a:t>
            </a:r>
            <a:r>
              <a:rPr lang="en-AU" sz="2000" dirty="0">
                <a:solidFill>
                  <a:srgbClr val="FFFFFF"/>
                </a:solidFill>
                <a:latin typeface="+mj-lt"/>
                <a:cs typeface="Verdana"/>
              </a:rPr>
              <a:t> is the legendary heroine of ancient Rome who is the quintessential virtuous wife. She was the beautiful wife of the nobleman Lucius </a:t>
            </a:r>
            <a:r>
              <a:rPr lang="en-AU" sz="2000" dirty="0" err="1">
                <a:solidFill>
                  <a:srgbClr val="FFFFFF"/>
                </a:solidFill>
                <a:latin typeface="+mj-lt"/>
                <a:cs typeface="Verdana"/>
              </a:rPr>
              <a:t>Tarquinius</a:t>
            </a:r>
            <a:r>
              <a:rPr lang="en-AU" sz="2000" dirty="0">
                <a:solidFill>
                  <a:srgbClr val="FFFFFF"/>
                </a:solidFill>
                <a:latin typeface="+mj-lt"/>
                <a:cs typeface="Verdana"/>
              </a:rPr>
              <a:t> </a:t>
            </a:r>
            <a:r>
              <a:rPr lang="en-AU" sz="2000" dirty="0" err="1">
                <a:solidFill>
                  <a:srgbClr val="FFFFFF"/>
                </a:solidFill>
                <a:latin typeface="+mj-lt"/>
                <a:cs typeface="Verdana"/>
              </a:rPr>
              <a:t>Collatinus</a:t>
            </a:r>
            <a:r>
              <a:rPr lang="en-AU" sz="2000" dirty="0">
                <a:solidFill>
                  <a:srgbClr val="FFFFFF"/>
                </a:solidFill>
                <a:latin typeface="+mj-lt"/>
                <a:cs typeface="Verdana"/>
              </a:rPr>
              <a:t>. </a:t>
            </a:r>
            <a:r>
              <a:rPr lang="en-AU" sz="2000" dirty="0" err="1">
                <a:solidFill>
                  <a:srgbClr val="FFFFFF"/>
                </a:solidFill>
                <a:latin typeface="+mj-lt"/>
                <a:cs typeface="Verdana"/>
              </a:rPr>
              <a:t>Sextus</a:t>
            </a:r>
            <a:r>
              <a:rPr lang="en-AU" sz="2000" dirty="0">
                <a:solidFill>
                  <a:srgbClr val="FFFFFF"/>
                </a:solidFill>
                <a:latin typeface="+mj-lt"/>
                <a:cs typeface="Verdana"/>
              </a:rPr>
              <a:t> </a:t>
            </a:r>
            <a:r>
              <a:rPr lang="en-AU" sz="2000" dirty="0" err="1" smtClean="0">
                <a:solidFill>
                  <a:srgbClr val="FFFFFF"/>
                </a:solidFill>
                <a:latin typeface="+mj-lt"/>
                <a:cs typeface="Verdana"/>
              </a:rPr>
              <a:t>Tarquinius</a:t>
            </a:r>
            <a:r>
              <a:rPr lang="en-AU" sz="2000" dirty="0" smtClean="0">
                <a:solidFill>
                  <a:srgbClr val="FFFFFF"/>
                </a:solidFill>
                <a:latin typeface="+mj-lt"/>
                <a:cs typeface="Verdana"/>
              </a:rPr>
              <a:t>, </a:t>
            </a:r>
            <a:r>
              <a:rPr lang="en-AU" sz="2000" dirty="0">
                <a:solidFill>
                  <a:srgbClr val="FFFFFF"/>
                </a:solidFill>
                <a:latin typeface="+mj-lt"/>
                <a:cs typeface="Verdana"/>
              </a:rPr>
              <a:t>the son of the tyrant Etruscan king of Rome, raped her, and she committed suicide because of her perceived shame, but only after she exacted an oath of vengeance against the </a:t>
            </a:r>
            <a:r>
              <a:rPr lang="en-AU" sz="2000" dirty="0" err="1">
                <a:solidFill>
                  <a:srgbClr val="FFFFFF"/>
                </a:solidFill>
                <a:latin typeface="+mj-lt"/>
                <a:cs typeface="Verdana"/>
              </a:rPr>
              <a:t>Tarquin</a:t>
            </a:r>
            <a:r>
              <a:rPr lang="en-AU" sz="2000" dirty="0">
                <a:solidFill>
                  <a:srgbClr val="FFFFFF"/>
                </a:solidFill>
                <a:latin typeface="+mj-lt"/>
                <a:cs typeface="Verdana"/>
              </a:rPr>
              <a:t> family from her father and husband. The enraged populace rebelled against the </a:t>
            </a:r>
            <a:r>
              <a:rPr lang="en-AU" sz="2000" dirty="0" err="1">
                <a:solidFill>
                  <a:srgbClr val="FFFFFF"/>
                </a:solidFill>
                <a:latin typeface="+mj-lt"/>
                <a:cs typeface="Verdana"/>
              </a:rPr>
              <a:t>Tarquins</a:t>
            </a:r>
            <a:r>
              <a:rPr lang="en-AU" sz="2000" dirty="0">
                <a:solidFill>
                  <a:srgbClr val="FFFFFF"/>
                </a:solidFill>
                <a:latin typeface="+mj-lt"/>
                <a:cs typeface="Verdana"/>
              </a:rPr>
              <a:t> and drove them out in 509 B.C.E. and this event marks the beginning of the Roman Republic.</a:t>
            </a:r>
          </a:p>
          <a:p>
            <a:pPr>
              <a:spcBef>
                <a:spcPct val="50000"/>
              </a:spcBef>
            </a:pPr>
            <a:endParaRPr lang="en-AU" sz="1800" dirty="0">
              <a:solidFill>
                <a:srgbClr val="FFFF99"/>
              </a:solidFill>
              <a:latin typeface="Verdana"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49155" name="Text Box 3"/>
          <p:cNvSpPr txBox="1">
            <a:spLocks noChangeArrowheads="1"/>
          </p:cNvSpPr>
          <p:nvPr/>
        </p:nvSpPr>
        <p:spPr bwMode="auto">
          <a:xfrm>
            <a:off x="228600" y="6096000"/>
            <a:ext cx="4191000" cy="630942"/>
          </a:xfrm>
          <a:prstGeom prst="rect">
            <a:avLst/>
          </a:prstGeom>
          <a:noFill/>
          <a:ln w="9525">
            <a:noFill/>
            <a:miter lim="800000"/>
            <a:headEnd/>
            <a:tailEnd/>
          </a:ln>
        </p:spPr>
        <p:txBody>
          <a:bodyPr wrap="square">
            <a:spAutoFit/>
          </a:bodyPr>
          <a:lstStyle/>
          <a:p>
            <a:pPr algn="ctr">
              <a:spcBef>
                <a:spcPct val="50000"/>
              </a:spcBef>
            </a:pPr>
            <a:r>
              <a:rPr lang="en-US" sz="1400" dirty="0">
                <a:solidFill>
                  <a:srgbClr val="FFFFFF"/>
                </a:solidFill>
                <a:latin typeface="+mj-lt"/>
              </a:rPr>
              <a:t>Artemisia Gentileschi,</a:t>
            </a:r>
            <a:r>
              <a:rPr lang="en-US" sz="1400" dirty="0" smtClean="0">
                <a:solidFill>
                  <a:srgbClr val="FFFFFF"/>
                </a:solidFill>
                <a:latin typeface="+mj-lt"/>
              </a:rPr>
              <a:t> </a:t>
            </a:r>
          </a:p>
          <a:p>
            <a:pPr algn="ctr">
              <a:spcBef>
                <a:spcPct val="50000"/>
              </a:spcBef>
            </a:pPr>
            <a:r>
              <a:rPr lang="en-US" sz="1400" i="1" dirty="0" smtClean="0">
                <a:solidFill>
                  <a:srgbClr val="FFFFFF"/>
                </a:solidFill>
                <a:latin typeface="+mj-lt"/>
              </a:rPr>
              <a:t>Self-Portrait </a:t>
            </a:r>
            <a:r>
              <a:rPr lang="en-US" sz="1400" i="1" dirty="0">
                <a:solidFill>
                  <a:srgbClr val="FFFFFF"/>
                </a:solidFill>
                <a:latin typeface="+mj-lt"/>
              </a:rPr>
              <a:t>A</a:t>
            </a:r>
            <a:r>
              <a:rPr lang="en-US" sz="1400" i="1" dirty="0" smtClean="0">
                <a:solidFill>
                  <a:srgbClr val="FFFFFF"/>
                </a:solidFill>
                <a:latin typeface="+mj-lt"/>
              </a:rPr>
              <a:t>s </a:t>
            </a:r>
            <a:r>
              <a:rPr lang="en-US" sz="1400" i="1" dirty="0">
                <a:solidFill>
                  <a:srgbClr val="FFFFFF"/>
                </a:solidFill>
                <a:latin typeface="+mj-lt"/>
              </a:rPr>
              <a:t>T</a:t>
            </a:r>
            <a:r>
              <a:rPr lang="en-US" sz="1400" i="1" dirty="0" smtClean="0">
                <a:solidFill>
                  <a:srgbClr val="FFFFFF"/>
                </a:solidFill>
                <a:latin typeface="+mj-lt"/>
              </a:rPr>
              <a:t>he </a:t>
            </a:r>
            <a:r>
              <a:rPr lang="en-US" sz="1400" i="1" dirty="0">
                <a:solidFill>
                  <a:srgbClr val="FFFFFF"/>
                </a:solidFill>
                <a:latin typeface="+mj-lt"/>
              </a:rPr>
              <a:t>Allegory </a:t>
            </a:r>
            <a:r>
              <a:rPr lang="en-US" sz="1400" i="1" dirty="0" smtClean="0">
                <a:solidFill>
                  <a:srgbClr val="FFFFFF"/>
                </a:solidFill>
                <a:latin typeface="+mj-lt"/>
              </a:rPr>
              <a:t>Of Painting, </a:t>
            </a:r>
            <a:r>
              <a:rPr lang="en-US" sz="1400" i="1" dirty="0">
                <a:solidFill>
                  <a:srgbClr val="FFFFFF"/>
                </a:solidFill>
                <a:latin typeface="+mj-lt"/>
              </a:rPr>
              <a:t>1630</a:t>
            </a:r>
            <a:endParaRPr lang="en-US" sz="1400" dirty="0">
              <a:solidFill>
                <a:srgbClr val="FFFFFF"/>
              </a:solidFill>
              <a:latin typeface="+mj-lt"/>
            </a:endParaRPr>
          </a:p>
        </p:txBody>
      </p:sp>
      <p:pic>
        <p:nvPicPr>
          <p:cNvPr id="49156" name="Picture 5" descr="C:\Art Images\Scanned Images A-M\G\Gentileschi\Self Portrait as the Allegory of Painting 1630.jpg"/>
          <p:cNvPicPr>
            <a:picLocks noChangeAspect="1" noChangeArrowheads="1"/>
          </p:cNvPicPr>
          <p:nvPr/>
        </p:nvPicPr>
        <p:blipFill>
          <a:blip r:embed="rId2" cstate="print">
            <a:lum bright="-6000" contrast="12000"/>
          </a:blip>
          <a:srcRect/>
          <a:stretch>
            <a:fillRect/>
          </a:stretch>
        </p:blipFill>
        <p:spPr bwMode="auto">
          <a:xfrm>
            <a:off x="228600" y="152400"/>
            <a:ext cx="4155499" cy="5867400"/>
          </a:xfrm>
          <a:prstGeom prst="rect">
            <a:avLst/>
          </a:prstGeom>
          <a:noFill/>
          <a:ln w="9525">
            <a:noFill/>
            <a:miter lim="800000"/>
            <a:headEnd/>
            <a:tailEnd/>
          </a:ln>
        </p:spPr>
      </p:pic>
      <p:sp>
        <p:nvSpPr>
          <p:cNvPr id="5" name="TextBox 4"/>
          <p:cNvSpPr txBox="1"/>
          <p:nvPr/>
        </p:nvSpPr>
        <p:spPr>
          <a:xfrm>
            <a:off x="4495800" y="304800"/>
            <a:ext cx="4495800" cy="5755423"/>
          </a:xfrm>
          <a:prstGeom prst="rect">
            <a:avLst/>
          </a:prstGeom>
          <a:noFill/>
        </p:spPr>
        <p:txBody>
          <a:bodyPr wrap="square" rtlCol="0">
            <a:spAutoFit/>
          </a:bodyPr>
          <a:lstStyle/>
          <a:p>
            <a:r>
              <a:rPr lang="en-US" sz="1600" dirty="0" smtClean="0">
                <a:solidFill>
                  <a:srgbClr val="FFFFFF"/>
                </a:solidFill>
                <a:latin typeface="+mj-lt"/>
                <a:cs typeface="Verdana"/>
              </a:rPr>
              <a:t>Artists in the Renaissance and Baroque were concerned with their identities as artists. Self portraits were extremely popular. </a:t>
            </a:r>
            <a:r>
              <a:rPr lang="en-US" sz="1600" dirty="0">
                <a:solidFill>
                  <a:srgbClr val="FFFFFF"/>
                </a:solidFill>
                <a:latin typeface="+mj-lt"/>
                <a:cs typeface="Verdana"/>
              </a:rPr>
              <a:t>A</a:t>
            </a:r>
            <a:r>
              <a:rPr lang="en-US" sz="1600" dirty="0" smtClean="0">
                <a:solidFill>
                  <a:srgbClr val="FFFFFF"/>
                </a:solidFill>
                <a:latin typeface="+mj-lt"/>
                <a:cs typeface="Verdana"/>
              </a:rPr>
              <a:t>rtists created an image of themselves in possession of the tools of the trade (i.e. brushes, paints, and palettes), clearly identifying the subject as an artist).</a:t>
            </a:r>
          </a:p>
          <a:p>
            <a:endParaRPr lang="en-US" sz="1600" dirty="0" smtClean="0">
              <a:solidFill>
                <a:srgbClr val="FFFFFF"/>
              </a:solidFill>
              <a:latin typeface="+mj-lt"/>
              <a:cs typeface="Verdana"/>
            </a:endParaRPr>
          </a:p>
          <a:p>
            <a:r>
              <a:rPr lang="en-US" sz="1600" dirty="0" smtClean="0">
                <a:solidFill>
                  <a:srgbClr val="FFFFFF"/>
                </a:solidFill>
                <a:latin typeface="+mj-lt"/>
                <a:cs typeface="Verdana"/>
              </a:rPr>
              <a:t>Artemisia Gentileschi holds a brush in one hand and a palette in the other, identifying herself as the female personification of painting.</a:t>
            </a:r>
            <a:r>
              <a:rPr lang="en-AU" sz="1600" dirty="0" smtClean="0">
                <a:solidFill>
                  <a:srgbClr val="FFFFFF"/>
                </a:solidFill>
                <a:latin typeface="+mj-lt"/>
                <a:cs typeface="Verdana"/>
              </a:rPr>
              <a:t> </a:t>
            </a:r>
            <a:r>
              <a:rPr lang="en-US" sz="1600" dirty="0" smtClean="0">
                <a:solidFill>
                  <a:srgbClr val="FFFFFF"/>
                </a:solidFill>
                <a:latin typeface="+mj-lt"/>
                <a:cs typeface="Verdana"/>
              </a:rPr>
              <a:t>It was probably during her brief English sojourn (1638-</a:t>
            </a:r>
            <a:r>
              <a:rPr lang="en-US" sz="1600" i="1" dirty="0" smtClean="0">
                <a:solidFill>
                  <a:srgbClr val="FFFFFF"/>
                </a:solidFill>
                <a:latin typeface="+mj-lt"/>
                <a:cs typeface="Verdana"/>
              </a:rPr>
              <a:t>c</a:t>
            </a:r>
            <a:r>
              <a:rPr lang="en-US" sz="1600" dirty="0" smtClean="0">
                <a:solidFill>
                  <a:srgbClr val="FFFFFF"/>
                </a:solidFill>
                <a:latin typeface="+mj-lt"/>
                <a:cs typeface="Verdana"/>
              </a:rPr>
              <a:t>.1641) that Artemisia Gentileschi produced this painting. On one level the work depicts an allegorical/symbolic figure of Painting. She is also described as ‘a beautiful woman, with full black hair, </a:t>
            </a:r>
            <a:r>
              <a:rPr lang="en-US" sz="1600" dirty="0" err="1" smtClean="0">
                <a:solidFill>
                  <a:srgbClr val="FFFFFF"/>
                </a:solidFill>
                <a:latin typeface="+mj-lt"/>
                <a:cs typeface="Verdana"/>
              </a:rPr>
              <a:t>dishevelled</a:t>
            </a:r>
            <a:r>
              <a:rPr lang="en-US" sz="1600" dirty="0" smtClean="0">
                <a:solidFill>
                  <a:srgbClr val="FFFFFF"/>
                </a:solidFill>
                <a:latin typeface="+mj-lt"/>
                <a:cs typeface="Verdana"/>
              </a:rPr>
              <a:t>, and twisted in various ways, with arched eyebrows that show imaginative thought, with a chain of gold at her throat and steady hands. Artemisia captures the essentials of this description. The work is also, however, a self-portrait: as a woman artist. Artemisia identifies herself as the female personification of Painting. which would suggest the artist’s role.</a:t>
            </a:r>
            <a:endParaRPr lang="en-AU" sz="1600" dirty="0" smtClean="0">
              <a:solidFill>
                <a:srgbClr val="FFFFFF"/>
              </a:solidFill>
              <a:latin typeface="+mj-lt"/>
              <a:cs typeface="Verdana"/>
            </a:endParaRPr>
          </a:p>
          <a:p>
            <a:endParaRPr lang="en-US" sz="1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5" name="TextBox 4"/>
          <p:cNvSpPr txBox="1"/>
          <p:nvPr/>
        </p:nvSpPr>
        <p:spPr>
          <a:xfrm>
            <a:off x="533400" y="1371600"/>
            <a:ext cx="8077200" cy="4093428"/>
          </a:xfrm>
          <a:prstGeom prst="rect">
            <a:avLst/>
          </a:prstGeom>
          <a:noFill/>
        </p:spPr>
        <p:txBody>
          <a:bodyPr wrap="square" rtlCol="0">
            <a:spAutoFit/>
          </a:bodyPr>
          <a:lstStyle/>
          <a:p>
            <a:endParaRPr lang="en-US" sz="2000" dirty="0" smtClean="0">
              <a:latin typeface="+mj-lt"/>
            </a:endParaRPr>
          </a:p>
          <a:p>
            <a:r>
              <a:rPr lang="en-US" sz="2000" dirty="0" smtClean="0">
                <a:solidFill>
                  <a:schemeClr val="bg1"/>
                </a:solidFill>
                <a:latin typeface="+mj-lt"/>
                <a:cs typeface="Verdana"/>
              </a:rPr>
              <a:t>Oil and acrylic paint is applied using a range of flat and round brushes (or a palette knife) directly onto a cotton or linen canvas. Whilst many artists ‘stretch’ their own canvas so as to get the exact size they wish, it is much more convenient for us to purchase pre-stretched canvases. Oil and acrylic paints can be applied directly from the tube but because they are quite thick, they are generally mixed with a ‘medium’ to thin them out. This also has the advantage of allowing the painter to work with more ‘transparent’ </a:t>
            </a:r>
            <a:r>
              <a:rPr lang="en-US" sz="2000" dirty="0" err="1" smtClean="0">
                <a:solidFill>
                  <a:schemeClr val="bg1"/>
                </a:solidFill>
                <a:latin typeface="+mj-lt"/>
                <a:cs typeface="Verdana"/>
              </a:rPr>
              <a:t>colours</a:t>
            </a:r>
            <a:r>
              <a:rPr lang="en-US" sz="2000" dirty="0" smtClean="0">
                <a:solidFill>
                  <a:schemeClr val="bg1"/>
                </a:solidFill>
                <a:latin typeface="+mj-lt"/>
                <a:cs typeface="Verdana"/>
              </a:rPr>
              <a:t> so as to blend them more effectively. Typically, oil paint is mixed with linseed oil, mineral </a:t>
            </a:r>
            <a:r>
              <a:rPr lang="en-US" sz="2000" dirty="0" err="1" smtClean="0">
                <a:solidFill>
                  <a:schemeClr val="bg1"/>
                </a:solidFill>
                <a:latin typeface="+mj-lt"/>
                <a:cs typeface="Verdana"/>
              </a:rPr>
              <a:t>turps</a:t>
            </a:r>
            <a:r>
              <a:rPr lang="en-US" sz="2000" dirty="0" smtClean="0">
                <a:solidFill>
                  <a:schemeClr val="bg1"/>
                </a:solidFill>
                <a:latin typeface="+mj-lt"/>
                <a:cs typeface="Verdana"/>
              </a:rPr>
              <a:t> or a combination of the two. Acrylic paint however is mixed with water. Oil </a:t>
            </a:r>
            <a:r>
              <a:rPr lang="en-US" sz="2000" dirty="0">
                <a:solidFill>
                  <a:schemeClr val="bg1"/>
                </a:solidFill>
                <a:latin typeface="+mj-lt"/>
                <a:cs typeface="Verdana"/>
              </a:rPr>
              <a:t>p</a:t>
            </a:r>
            <a:r>
              <a:rPr lang="en-US" sz="2000" dirty="0" smtClean="0">
                <a:solidFill>
                  <a:schemeClr val="bg1"/>
                </a:solidFill>
                <a:latin typeface="+mj-lt"/>
                <a:cs typeface="Verdana"/>
              </a:rPr>
              <a:t>aints can take weeks or months to fully dry, acrylic only takes a few minutes. Once fully dry, a ‘varnish’ can be painted over the entire surface to produce a shiny/glossy effect.</a:t>
            </a:r>
            <a:endParaRPr lang="en-US" sz="2000" dirty="0">
              <a:solidFill>
                <a:schemeClr val="bg1"/>
              </a:solidFill>
              <a:latin typeface="+mj-lt"/>
              <a:cs typeface="Verdana"/>
            </a:endParaRPr>
          </a:p>
        </p:txBody>
      </p:sp>
      <p:sp>
        <p:nvSpPr>
          <p:cNvPr id="2" name="TextBox 1"/>
          <p:cNvSpPr txBox="1"/>
          <p:nvPr/>
        </p:nvSpPr>
        <p:spPr>
          <a:xfrm>
            <a:off x="762000" y="685800"/>
            <a:ext cx="7467600" cy="461665"/>
          </a:xfrm>
          <a:prstGeom prst="rect">
            <a:avLst/>
          </a:prstGeom>
          <a:noFill/>
        </p:spPr>
        <p:txBody>
          <a:bodyPr wrap="square" rtlCol="0">
            <a:spAutoFit/>
          </a:bodyPr>
          <a:lstStyle/>
          <a:p>
            <a:pPr algn="ctr"/>
            <a:r>
              <a:rPr lang="en-US" dirty="0" smtClean="0">
                <a:solidFill>
                  <a:srgbClr val="FFFFFF"/>
                </a:solidFill>
                <a:latin typeface="+mj-lt"/>
                <a:cs typeface="Verdana"/>
              </a:rPr>
              <a:t>PAINTING: TECHNICAL INFORMATION</a:t>
            </a:r>
            <a:endParaRPr lang="en-US" dirty="0">
              <a:solidFill>
                <a:srgbClr val="FFFFFF"/>
              </a:solidFill>
              <a:latin typeface="+mj-lt"/>
              <a:cs typeface="Verdana"/>
            </a:endParaRPr>
          </a:p>
        </p:txBody>
      </p:sp>
    </p:spTree>
    <p:extLst>
      <p:ext uri="{BB962C8B-B14F-4D97-AF65-F5344CB8AC3E}">
        <p14:creationId xmlns:p14="http://schemas.microsoft.com/office/powerpoint/2010/main" val="4262654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5" name="TextBox 4"/>
          <p:cNvSpPr txBox="1"/>
          <p:nvPr/>
        </p:nvSpPr>
        <p:spPr>
          <a:xfrm>
            <a:off x="304800" y="914400"/>
            <a:ext cx="8534400" cy="5632311"/>
          </a:xfrm>
          <a:prstGeom prst="rect">
            <a:avLst/>
          </a:prstGeom>
          <a:noFill/>
        </p:spPr>
        <p:txBody>
          <a:bodyPr wrap="square" rtlCol="0">
            <a:spAutoFit/>
          </a:bodyPr>
          <a:lstStyle/>
          <a:p>
            <a:pPr lvl="0"/>
            <a:r>
              <a:rPr lang="en-AU" sz="2000" b="1" i="1" dirty="0" smtClean="0">
                <a:solidFill>
                  <a:srgbClr val="FFFFFF"/>
                </a:solidFill>
                <a:latin typeface="+mj-lt"/>
                <a:cs typeface="Verdana"/>
              </a:rPr>
              <a:t>Painting</a:t>
            </a:r>
            <a:r>
              <a:rPr lang="en-AU" sz="2000" b="1" i="1" dirty="0">
                <a:solidFill>
                  <a:srgbClr val="FFFFFF"/>
                </a:solidFill>
                <a:latin typeface="+mj-lt"/>
                <a:cs typeface="Verdana"/>
              </a:rPr>
              <a:t>:</a:t>
            </a:r>
            <a:r>
              <a:rPr lang="en-AU" sz="2000" dirty="0">
                <a:solidFill>
                  <a:srgbClr val="FFFFFF"/>
                </a:solidFill>
                <a:latin typeface="+mj-lt"/>
                <a:cs typeface="Verdana"/>
              </a:rPr>
              <a:t> Generally on a </a:t>
            </a:r>
            <a:r>
              <a:rPr lang="en-AU" sz="2000" i="1" dirty="0">
                <a:solidFill>
                  <a:srgbClr val="FFFFFF"/>
                </a:solidFill>
                <a:latin typeface="+mj-lt"/>
                <a:cs typeface="Verdana"/>
              </a:rPr>
              <a:t>stretched canvas</a:t>
            </a:r>
            <a:r>
              <a:rPr lang="en-AU" sz="2000" dirty="0">
                <a:solidFill>
                  <a:srgbClr val="FFFFFF"/>
                </a:solidFill>
                <a:latin typeface="+mj-lt"/>
                <a:cs typeface="Verdana"/>
              </a:rPr>
              <a:t> but may also be on a wall </a:t>
            </a:r>
            <a:r>
              <a:rPr lang="en-AU" sz="2000" dirty="0" smtClean="0">
                <a:solidFill>
                  <a:srgbClr val="FFFFFF"/>
                </a:solidFill>
                <a:latin typeface="+mj-lt"/>
                <a:cs typeface="Verdana"/>
              </a:rPr>
              <a:t>or board.</a:t>
            </a:r>
            <a:r>
              <a:rPr lang="en-AU" sz="2000" dirty="0">
                <a:solidFill>
                  <a:srgbClr val="FFFFFF"/>
                </a:solidFill>
                <a:latin typeface="+mj-lt"/>
                <a:cs typeface="Verdana"/>
              </a:rPr>
              <a:t/>
            </a:r>
            <a:br>
              <a:rPr lang="en-AU" sz="2000" dirty="0">
                <a:solidFill>
                  <a:srgbClr val="FFFFFF"/>
                </a:solidFill>
                <a:latin typeface="+mj-lt"/>
                <a:cs typeface="Verdana"/>
              </a:rPr>
            </a:br>
            <a:r>
              <a:rPr lang="en-AU" sz="2000" dirty="0" smtClean="0">
                <a:solidFill>
                  <a:srgbClr val="FFFFFF"/>
                </a:solidFill>
                <a:latin typeface="+mj-lt"/>
                <a:cs typeface="Verdana"/>
              </a:rPr>
              <a:t/>
            </a:r>
            <a:br>
              <a:rPr lang="en-AU" sz="2000" dirty="0" smtClean="0">
                <a:solidFill>
                  <a:srgbClr val="FFFFFF"/>
                </a:solidFill>
                <a:latin typeface="+mj-lt"/>
                <a:cs typeface="Verdana"/>
              </a:rPr>
            </a:br>
            <a:r>
              <a:rPr lang="en-AU" sz="2000" b="1" i="1" dirty="0" smtClean="0">
                <a:solidFill>
                  <a:srgbClr val="FFFFFF"/>
                </a:solidFill>
                <a:latin typeface="+mj-lt"/>
                <a:cs typeface="Verdana"/>
              </a:rPr>
              <a:t>Oil </a:t>
            </a:r>
            <a:r>
              <a:rPr lang="en-AU" sz="2000" b="1" i="1" dirty="0">
                <a:solidFill>
                  <a:srgbClr val="FFFFFF"/>
                </a:solidFill>
                <a:latin typeface="+mj-lt"/>
                <a:cs typeface="Verdana"/>
              </a:rPr>
              <a:t>Paint</a:t>
            </a:r>
            <a:r>
              <a:rPr lang="en-AU" sz="2000" dirty="0">
                <a:solidFill>
                  <a:srgbClr val="FFFFFF"/>
                </a:solidFill>
                <a:latin typeface="+mj-lt"/>
                <a:cs typeface="Verdana"/>
              </a:rPr>
              <a:t> dries slowly, can be built up in rich, </a:t>
            </a:r>
            <a:r>
              <a:rPr lang="en-AU" sz="2000" b="1" i="1" dirty="0">
                <a:solidFill>
                  <a:srgbClr val="FFFFFF"/>
                </a:solidFill>
                <a:latin typeface="+mj-lt"/>
                <a:cs typeface="Verdana"/>
              </a:rPr>
              <a:t>transparent</a:t>
            </a:r>
            <a:r>
              <a:rPr lang="en-AU" sz="2000" i="1" dirty="0">
                <a:solidFill>
                  <a:srgbClr val="FFFFFF"/>
                </a:solidFill>
                <a:latin typeface="+mj-lt"/>
                <a:cs typeface="Verdana"/>
              </a:rPr>
              <a:t> </a:t>
            </a:r>
            <a:r>
              <a:rPr lang="en-AU" sz="2000" dirty="0">
                <a:solidFill>
                  <a:srgbClr val="FFFFFF"/>
                </a:solidFill>
                <a:latin typeface="+mj-lt"/>
                <a:cs typeface="Verdana"/>
              </a:rPr>
              <a:t>layers </a:t>
            </a:r>
            <a:r>
              <a:rPr lang="en-AU" sz="2000" dirty="0" smtClean="0">
                <a:solidFill>
                  <a:srgbClr val="FFFFFF"/>
                </a:solidFill>
                <a:latin typeface="+mj-lt"/>
                <a:cs typeface="Verdana"/>
              </a:rPr>
              <a:t>using </a:t>
            </a:r>
            <a:r>
              <a:rPr lang="en-AU" sz="2000" b="1" i="1" dirty="0" smtClean="0">
                <a:solidFill>
                  <a:srgbClr val="FFFFFF"/>
                </a:solidFill>
                <a:latin typeface="+mj-lt"/>
                <a:cs typeface="Verdana"/>
              </a:rPr>
              <a:t>medium</a:t>
            </a:r>
            <a:r>
              <a:rPr lang="en-AU" sz="2000" i="1" dirty="0">
                <a:solidFill>
                  <a:srgbClr val="FFFFFF"/>
                </a:solidFill>
                <a:latin typeface="+mj-lt"/>
                <a:cs typeface="Verdana"/>
              </a:rPr>
              <a:t>, </a:t>
            </a:r>
            <a:r>
              <a:rPr lang="en-AU" sz="2000" b="1" i="1" dirty="0">
                <a:solidFill>
                  <a:srgbClr val="FFFFFF"/>
                </a:solidFill>
                <a:latin typeface="+mj-lt"/>
                <a:cs typeface="Verdana"/>
              </a:rPr>
              <a:t>linseed oil</a:t>
            </a:r>
            <a:r>
              <a:rPr lang="en-AU" sz="2000" dirty="0">
                <a:solidFill>
                  <a:srgbClr val="FFFFFF"/>
                </a:solidFill>
                <a:latin typeface="+mj-lt"/>
                <a:cs typeface="Verdana"/>
              </a:rPr>
              <a:t> and/or solvents such as </a:t>
            </a:r>
            <a:r>
              <a:rPr lang="en-AU" sz="2000" b="1" i="1" dirty="0">
                <a:solidFill>
                  <a:srgbClr val="FFFFFF"/>
                </a:solidFill>
                <a:latin typeface="+mj-lt"/>
                <a:cs typeface="Verdana"/>
              </a:rPr>
              <a:t>turps</a:t>
            </a:r>
            <a:r>
              <a:rPr lang="en-AU" sz="2000" i="1" dirty="0">
                <a:solidFill>
                  <a:srgbClr val="FFFFFF"/>
                </a:solidFill>
                <a:latin typeface="+mj-lt"/>
                <a:cs typeface="Verdana"/>
              </a:rPr>
              <a:t>. </a:t>
            </a:r>
            <a:r>
              <a:rPr lang="en-AU" sz="2000" dirty="0">
                <a:solidFill>
                  <a:srgbClr val="FFFFFF"/>
                </a:solidFill>
                <a:latin typeface="+mj-lt"/>
                <a:cs typeface="Verdana"/>
              </a:rPr>
              <a:t>Oil paints are great </a:t>
            </a:r>
            <a:r>
              <a:rPr lang="en-AU" sz="2000" dirty="0" smtClean="0">
                <a:solidFill>
                  <a:srgbClr val="FFFFFF"/>
                </a:solidFill>
                <a:latin typeface="+mj-lt"/>
                <a:cs typeface="Verdana"/>
              </a:rPr>
              <a:t>for </a:t>
            </a:r>
            <a:r>
              <a:rPr lang="en-AU" sz="2000" dirty="0">
                <a:solidFill>
                  <a:srgbClr val="FFFFFF"/>
                </a:solidFill>
                <a:latin typeface="+mj-lt"/>
                <a:cs typeface="Verdana"/>
              </a:rPr>
              <a:t>blending and can also be thickened and given a texture. </a:t>
            </a:r>
            <a:r>
              <a:rPr lang="en-AU" sz="2000" dirty="0" smtClean="0">
                <a:solidFill>
                  <a:srgbClr val="FFFFFF"/>
                </a:solidFill>
                <a:latin typeface="+mj-lt"/>
                <a:cs typeface="Verdana"/>
              </a:rPr>
              <a:t>It can be cleaned up with turps.</a:t>
            </a:r>
            <a:br>
              <a:rPr lang="en-AU" sz="2000" dirty="0" smtClean="0">
                <a:solidFill>
                  <a:srgbClr val="FFFFFF"/>
                </a:solidFill>
                <a:latin typeface="+mj-lt"/>
                <a:cs typeface="Verdana"/>
              </a:rPr>
            </a:br>
            <a:r>
              <a:rPr lang="en-AU" sz="2000" dirty="0">
                <a:solidFill>
                  <a:srgbClr val="FFFFFF"/>
                </a:solidFill>
                <a:latin typeface="+mj-lt"/>
                <a:cs typeface="Verdana"/>
              </a:rPr>
              <a:t/>
            </a:r>
            <a:br>
              <a:rPr lang="en-AU" sz="2000" dirty="0">
                <a:solidFill>
                  <a:srgbClr val="FFFFFF"/>
                </a:solidFill>
                <a:latin typeface="+mj-lt"/>
                <a:cs typeface="Verdana"/>
              </a:rPr>
            </a:br>
            <a:r>
              <a:rPr lang="en-AU" sz="2000" b="1" i="1" dirty="0" smtClean="0">
                <a:solidFill>
                  <a:srgbClr val="FFFFFF"/>
                </a:solidFill>
                <a:latin typeface="+mj-lt"/>
                <a:cs typeface="Verdana"/>
              </a:rPr>
              <a:t>Acrylic </a:t>
            </a:r>
            <a:r>
              <a:rPr lang="en-AU" sz="2000" b="1" i="1" dirty="0">
                <a:solidFill>
                  <a:srgbClr val="FFFFFF"/>
                </a:solidFill>
                <a:latin typeface="+mj-lt"/>
                <a:cs typeface="Verdana"/>
              </a:rPr>
              <a:t>Paint</a:t>
            </a:r>
            <a:r>
              <a:rPr lang="en-AU" sz="2000" dirty="0">
                <a:solidFill>
                  <a:srgbClr val="FFFFFF"/>
                </a:solidFill>
                <a:latin typeface="+mj-lt"/>
                <a:cs typeface="Verdana"/>
              </a:rPr>
              <a:t> dry quickly and tend to be rather flat and </a:t>
            </a:r>
            <a:r>
              <a:rPr lang="en-AU" sz="2000" b="1" i="1" dirty="0">
                <a:solidFill>
                  <a:srgbClr val="FFFFFF"/>
                </a:solidFill>
                <a:latin typeface="+mj-lt"/>
                <a:cs typeface="Verdana"/>
              </a:rPr>
              <a:t>opaque</a:t>
            </a:r>
            <a:r>
              <a:rPr lang="en-AU" sz="2000" i="1" dirty="0">
                <a:solidFill>
                  <a:srgbClr val="FFFFFF"/>
                </a:solidFill>
                <a:latin typeface="+mj-lt"/>
                <a:cs typeface="Verdana"/>
              </a:rPr>
              <a:t>.</a:t>
            </a:r>
            <a:r>
              <a:rPr lang="en-AU" sz="2000" dirty="0">
                <a:solidFill>
                  <a:srgbClr val="FFFFFF"/>
                </a:solidFill>
                <a:latin typeface="+mj-lt"/>
                <a:cs typeface="Verdana"/>
              </a:rPr>
              <a:t> Although </a:t>
            </a:r>
            <a:r>
              <a:rPr lang="en-AU" sz="2000" dirty="0" smtClean="0">
                <a:solidFill>
                  <a:srgbClr val="FFFFFF"/>
                </a:solidFill>
                <a:latin typeface="+mj-lt"/>
                <a:cs typeface="Verdana"/>
              </a:rPr>
              <a:t>acrylics </a:t>
            </a:r>
            <a:r>
              <a:rPr lang="en-AU" sz="2000" dirty="0">
                <a:solidFill>
                  <a:srgbClr val="FFFFFF"/>
                </a:solidFill>
                <a:latin typeface="+mj-lt"/>
                <a:cs typeface="Verdana"/>
              </a:rPr>
              <a:t>can be blended, many artists who work in this medium tend to </a:t>
            </a:r>
            <a:r>
              <a:rPr lang="en-AU" sz="2000" dirty="0" smtClean="0">
                <a:solidFill>
                  <a:srgbClr val="FFFFFF"/>
                </a:solidFill>
                <a:latin typeface="+mj-lt"/>
                <a:cs typeface="Verdana"/>
              </a:rPr>
              <a:t>prefer </a:t>
            </a:r>
            <a:r>
              <a:rPr lang="en-AU" sz="2000" dirty="0">
                <a:solidFill>
                  <a:srgbClr val="FFFFFF"/>
                </a:solidFill>
                <a:latin typeface="+mj-lt"/>
                <a:cs typeface="Verdana"/>
              </a:rPr>
              <a:t>solid, flatter types of </a:t>
            </a:r>
            <a:r>
              <a:rPr lang="en-AU" sz="2000" dirty="0" smtClean="0">
                <a:solidFill>
                  <a:srgbClr val="FFFFFF"/>
                </a:solidFill>
                <a:latin typeface="+mj-lt"/>
                <a:cs typeface="Verdana"/>
              </a:rPr>
              <a:t>work, less texture. The layers are thin </a:t>
            </a:r>
            <a:r>
              <a:rPr lang="en-AU" sz="2000" dirty="0">
                <a:solidFill>
                  <a:srgbClr val="FFFFFF"/>
                </a:solidFill>
                <a:latin typeface="+mj-lt"/>
                <a:cs typeface="Verdana"/>
              </a:rPr>
              <a:t>and </a:t>
            </a:r>
            <a:r>
              <a:rPr lang="en-AU" sz="2000" dirty="0" smtClean="0">
                <a:solidFill>
                  <a:srgbClr val="FFFFFF"/>
                </a:solidFill>
                <a:latin typeface="+mj-lt"/>
                <a:cs typeface="Verdana"/>
              </a:rPr>
              <a:t>cleaned up </a:t>
            </a:r>
            <a:r>
              <a:rPr lang="en-AU" sz="2000" dirty="0">
                <a:solidFill>
                  <a:srgbClr val="FFFFFF"/>
                </a:solidFill>
                <a:latin typeface="+mj-lt"/>
                <a:cs typeface="Verdana"/>
              </a:rPr>
              <a:t>with </a:t>
            </a:r>
            <a:r>
              <a:rPr lang="en-AU" sz="2000" dirty="0" smtClean="0">
                <a:solidFill>
                  <a:srgbClr val="FFFFFF"/>
                </a:solidFill>
                <a:latin typeface="+mj-lt"/>
                <a:cs typeface="Verdana"/>
              </a:rPr>
              <a:t>water.</a:t>
            </a:r>
            <a:br>
              <a:rPr lang="en-AU" sz="2000" dirty="0" smtClean="0">
                <a:solidFill>
                  <a:srgbClr val="FFFFFF"/>
                </a:solidFill>
                <a:latin typeface="+mj-lt"/>
                <a:cs typeface="Verdana"/>
              </a:rPr>
            </a:br>
            <a:r>
              <a:rPr lang="en-AU" sz="2000" dirty="0" smtClean="0">
                <a:solidFill>
                  <a:srgbClr val="FFFFFF"/>
                </a:solidFill>
                <a:latin typeface="+mj-lt"/>
                <a:cs typeface="Verdana"/>
              </a:rPr>
              <a:t/>
            </a:r>
            <a:br>
              <a:rPr lang="en-AU" sz="2000" dirty="0" smtClean="0">
                <a:solidFill>
                  <a:srgbClr val="FFFFFF"/>
                </a:solidFill>
                <a:latin typeface="+mj-lt"/>
                <a:cs typeface="Verdana"/>
              </a:rPr>
            </a:br>
            <a:r>
              <a:rPr lang="en-AU" sz="2000" b="1" i="1" dirty="0" smtClean="0">
                <a:solidFill>
                  <a:srgbClr val="FFFFFF"/>
                </a:solidFill>
                <a:latin typeface="+mj-lt"/>
                <a:cs typeface="Verdana"/>
              </a:rPr>
              <a:t>Impasto</a:t>
            </a:r>
            <a:r>
              <a:rPr lang="en-AU" sz="2000" dirty="0" smtClean="0">
                <a:solidFill>
                  <a:srgbClr val="FFFFFF"/>
                </a:solidFill>
                <a:latin typeface="+mj-lt"/>
                <a:cs typeface="Verdana"/>
              </a:rPr>
              <a:t> </a:t>
            </a:r>
            <a:r>
              <a:rPr lang="en-AU" sz="2000" dirty="0">
                <a:solidFill>
                  <a:srgbClr val="FFFFFF"/>
                </a:solidFill>
                <a:latin typeface="+mj-lt"/>
                <a:cs typeface="Verdana"/>
              </a:rPr>
              <a:t>refers to thick, paste-like paint often applied with a </a:t>
            </a:r>
            <a:r>
              <a:rPr lang="en-AU" sz="2000" b="1" i="1" dirty="0">
                <a:solidFill>
                  <a:srgbClr val="FFFFFF"/>
                </a:solidFill>
                <a:latin typeface="+mj-lt"/>
                <a:cs typeface="Verdana"/>
              </a:rPr>
              <a:t>palette </a:t>
            </a:r>
            <a:r>
              <a:rPr lang="en-AU" sz="2000" b="1" i="1" dirty="0" smtClean="0">
                <a:solidFill>
                  <a:srgbClr val="FFFFFF"/>
                </a:solidFill>
                <a:latin typeface="+mj-lt"/>
                <a:cs typeface="Verdana"/>
              </a:rPr>
              <a:t>knife.</a:t>
            </a:r>
            <a:r>
              <a:rPr lang="en-AU" sz="2000" dirty="0">
                <a:solidFill>
                  <a:srgbClr val="FFFFFF"/>
                </a:solidFill>
                <a:latin typeface="+mj-lt"/>
                <a:cs typeface="Verdana"/>
              </a:rPr>
              <a:t/>
            </a:r>
            <a:br>
              <a:rPr lang="en-AU" sz="2000" dirty="0">
                <a:solidFill>
                  <a:srgbClr val="FFFFFF"/>
                </a:solidFill>
                <a:latin typeface="+mj-lt"/>
                <a:cs typeface="Verdana"/>
              </a:rPr>
            </a:br>
            <a:r>
              <a:rPr lang="en-AU" sz="2000" dirty="0" smtClean="0">
                <a:solidFill>
                  <a:srgbClr val="FFFFFF"/>
                </a:solidFill>
                <a:latin typeface="+mj-lt"/>
                <a:cs typeface="Verdana"/>
              </a:rPr>
              <a:t/>
            </a:r>
            <a:br>
              <a:rPr lang="en-AU" sz="2000" dirty="0" smtClean="0">
                <a:solidFill>
                  <a:srgbClr val="FFFFFF"/>
                </a:solidFill>
                <a:latin typeface="+mj-lt"/>
                <a:cs typeface="Verdana"/>
              </a:rPr>
            </a:br>
            <a:r>
              <a:rPr lang="en-AU" sz="2000" b="1" i="1" dirty="0" smtClean="0">
                <a:solidFill>
                  <a:srgbClr val="FFFFFF"/>
                </a:solidFill>
                <a:latin typeface="+mj-lt"/>
                <a:cs typeface="Verdana"/>
              </a:rPr>
              <a:t>Gesso</a:t>
            </a:r>
            <a:r>
              <a:rPr lang="en-AU" sz="2000" dirty="0" smtClean="0">
                <a:solidFill>
                  <a:srgbClr val="FFFFFF"/>
                </a:solidFill>
                <a:latin typeface="+mj-lt"/>
                <a:cs typeface="Verdana"/>
              </a:rPr>
              <a:t> </a:t>
            </a:r>
            <a:r>
              <a:rPr lang="en-AU" sz="2000" dirty="0">
                <a:solidFill>
                  <a:srgbClr val="FFFFFF"/>
                </a:solidFill>
                <a:latin typeface="+mj-lt"/>
                <a:cs typeface="Verdana"/>
              </a:rPr>
              <a:t>is a paint used to seal and size (shrink &amp; tighten) the canvas prior to </a:t>
            </a:r>
            <a:r>
              <a:rPr lang="en-AU" sz="2000" dirty="0" smtClean="0">
                <a:solidFill>
                  <a:srgbClr val="FFFFFF"/>
                </a:solidFill>
                <a:latin typeface="+mj-lt"/>
                <a:cs typeface="Verdana"/>
              </a:rPr>
              <a:t>working </a:t>
            </a:r>
            <a:r>
              <a:rPr lang="en-AU" sz="2000" dirty="0">
                <a:solidFill>
                  <a:srgbClr val="FFFFFF"/>
                </a:solidFill>
                <a:latin typeface="+mj-lt"/>
                <a:cs typeface="Verdana"/>
              </a:rPr>
              <a:t>with oils or </a:t>
            </a:r>
            <a:r>
              <a:rPr lang="en-AU" sz="2000" dirty="0" smtClean="0">
                <a:solidFill>
                  <a:srgbClr val="FFFFFF"/>
                </a:solidFill>
                <a:latin typeface="+mj-lt"/>
                <a:cs typeface="Verdana"/>
              </a:rPr>
              <a:t>acrylics.</a:t>
            </a:r>
            <a:br>
              <a:rPr lang="en-AU" sz="2000" dirty="0" smtClean="0">
                <a:solidFill>
                  <a:srgbClr val="FFFFFF"/>
                </a:solidFill>
                <a:latin typeface="+mj-lt"/>
                <a:cs typeface="Verdana"/>
              </a:rPr>
            </a:br>
            <a:r>
              <a:rPr lang="en-AU" sz="2000" dirty="0" smtClean="0">
                <a:solidFill>
                  <a:srgbClr val="FFFFFF"/>
                </a:solidFill>
                <a:latin typeface="+mj-lt"/>
                <a:cs typeface="Verdana"/>
              </a:rPr>
              <a:t/>
            </a:r>
            <a:br>
              <a:rPr lang="en-AU" sz="2000" dirty="0" smtClean="0">
                <a:solidFill>
                  <a:srgbClr val="FFFFFF"/>
                </a:solidFill>
                <a:latin typeface="+mj-lt"/>
                <a:cs typeface="Verdana"/>
              </a:rPr>
            </a:br>
            <a:r>
              <a:rPr lang="en-AU" sz="2000" b="1" i="1" dirty="0" smtClean="0">
                <a:solidFill>
                  <a:srgbClr val="FFFFFF"/>
                </a:solidFill>
                <a:latin typeface="+mj-lt"/>
                <a:cs typeface="Verdana"/>
              </a:rPr>
              <a:t>Underpainting</a:t>
            </a:r>
            <a:r>
              <a:rPr lang="en-AU" sz="2000" b="1" i="1" dirty="0">
                <a:solidFill>
                  <a:srgbClr val="FFFFFF"/>
                </a:solidFill>
                <a:latin typeface="+mj-lt"/>
                <a:cs typeface="Verdana"/>
              </a:rPr>
              <a:t>: </a:t>
            </a:r>
            <a:r>
              <a:rPr lang="en-AU" sz="2000" dirty="0">
                <a:solidFill>
                  <a:srgbClr val="FFFFFF"/>
                </a:solidFill>
                <a:latin typeface="+mj-lt"/>
                <a:cs typeface="Verdana"/>
              </a:rPr>
              <a:t>applying a wash or thin coat of paint to the blank canvas; </a:t>
            </a:r>
            <a:r>
              <a:rPr lang="en-AU" sz="2000" dirty="0" smtClean="0">
                <a:solidFill>
                  <a:srgbClr val="FFFFFF"/>
                </a:solidFill>
                <a:latin typeface="+mj-lt"/>
                <a:cs typeface="Verdana"/>
              </a:rPr>
              <a:t>helps </a:t>
            </a:r>
            <a:r>
              <a:rPr lang="en-AU" sz="2000" dirty="0">
                <a:solidFill>
                  <a:srgbClr val="FFFFFF"/>
                </a:solidFill>
                <a:latin typeface="+mj-lt"/>
                <a:cs typeface="Verdana"/>
              </a:rPr>
              <a:t>unify the painting by providing a base </a:t>
            </a:r>
            <a:r>
              <a:rPr lang="en-AU" sz="2000" dirty="0" smtClean="0">
                <a:solidFill>
                  <a:srgbClr val="FFFFFF"/>
                </a:solidFill>
                <a:latin typeface="+mj-lt"/>
                <a:cs typeface="Verdana"/>
              </a:rPr>
              <a:t>colour and blocking in the tones. It is required that the painting is built up in many layers. The detail comes last. </a:t>
            </a:r>
            <a:endParaRPr lang="en-AU" sz="2000" dirty="0">
              <a:solidFill>
                <a:srgbClr val="FFFFFF"/>
              </a:solidFill>
              <a:latin typeface="+mj-lt"/>
              <a:cs typeface="Verdana"/>
            </a:endParaRPr>
          </a:p>
        </p:txBody>
      </p:sp>
      <p:sp>
        <p:nvSpPr>
          <p:cNvPr id="2" name="TextBox 1"/>
          <p:cNvSpPr txBox="1"/>
          <p:nvPr/>
        </p:nvSpPr>
        <p:spPr>
          <a:xfrm>
            <a:off x="304800" y="228600"/>
            <a:ext cx="8534400" cy="461665"/>
          </a:xfrm>
          <a:prstGeom prst="rect">
            <a:avLst/>
          </a:prstGeom>
          <a:noFill/>
        </p:spPr>
        <p:txBody>
          <a:bodyPr wrap="square" rtlCol="0">
            <a:spAutoFit/>
          </a:bodyPr>
          <a:lstStyle/>
          <a:p>
            <a:pPr algn="ctr"/>
            <a:r>
              <a:rPr lang="en-US" dirty="0" smtClean="0">
                <a:solidFill>
                  <a:srgbClr val="FFFFFF"/>
                </a:solidFill>
                <a:latin typeface="+mj-lt"/>
                <a:cs typeface="Verdana"/>
              </a:rPr>
              <a:t>PAINTING</a:t>
            </a:r>
            <a:r>
              <a:rPr lang="en-US" dirty="0">
                <a:solidFill>
                  <a:srgbClr val="FFFFFF"/>
                </a:solidFill>
                <a:latin typeface="+mj-lt"/>
                <a:cs typeface="Verdana"/>
              </a:rPr>
              <a:t> </a:t>
            </a:r>
            <a:r>
              <a:rPr lang="en-US" dirty="0" smtClean="0">
                <a:solidFill>
                  <a:srgbClr val="FFFFFF"/>
                </a:solidFill>
                <a:latin typeface="+mj-lt"/>
                <a:cs typeface="Verdana"/>
              </a:rPr>
              <a:t>GLOSSARY</a:t>
            </a:r>
            <a:endParaRPr lang="en-US" dirty="0">
              <a:solidFill>
                <a:srgbClr val="FFFFFF"/>
              </a:solidFill>
              <a:latin typeface="+mj-lt"/>
              <a:cs typeface="Verdana"/>
            </a:endParaRPr>
          </a:p>
        </p:txBody>
      </p:sp>
    </p:spTree>
    <p:extLst>
      <p:ext uri="{BB962C8B-B14F-4D97-AF65-F5344CB8AC3E}">
        <p14:creationId xmlns:p14="http://schemas.microsoft.com/office/powerpoint/2010/main" val="33060793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2" name="TextBox 1"/>
          <p:cNvSpPr txBox="1"/>
          <p:nvPr/>
        </p:nvSpPr>
        <p:spPr>
          <a:xfrm>
            <a:off x="381000" y="235803"/>
            <a:ext cx="8382000" cy="461665"/>
          </a:xfrm>
          <a:prstGeom prst="rect">
            <a:avLst/>
          </a:prstGeom>
          <a:noFill/>
        </p:spPr>
        <p:txBody>
          <a:bodyPr wrap="square" rtlCol="0">
            <a:spAutoFit/>
          </a:bodyPr>
          <a:lstStyle/>
          <a:p>
            <a:pPr algn="ctr"/>
            <a:r>
              <a:rPr lang="en-US" dirty="0" smtClean="0">
                <a:solidFill>
                  <a:srgbClr val="FFFFFF"/>
                </a:solidFill>
              </a:rPr>
              <a:t>PAINTING TASK</a:t>
            </a:r>
            <a:endParaRPr lang="en-US" dirty="0">
              <a:solidFill>
                <a:srgbClr val="FFFFFF"/>
              </a:solidFill>
            </a:endParaRPr>
          </a:p>
        </p:txBody>
      </p:sp>
      <p:sp>
        <p:nvSpPr>
          <p:cNvPr id="4" name="TextBox 3"/>
          <p:cNvSpPr txBox="1"/>
          <p:nvPr/>
        </p:nvSpPr>
        <p:spPr>
          <a:xfrm>
            <a:off x="381000" y="990600"/>
            <a:ext cx="8382000" cy="5509201"/>
          </a:xfrm>
          <a:prstGeom prst="rect">
            <a:avLst/>
          </a:prstGeom>
          <a:noFill/>
        </p:spPr>
        <p:txBody>
          <a:bodyPr wrap="square" rtlCol="0">
            <a:spAutoFit/>
          </a:bodyPr>
          <a:lstStyle/>
          <a:p>
            <a:r>
              <a:rPr lang="en-US" sz="1600" dirty="0" smtClean="0">
                <a:solidFill>
                  <a:schemeClr val="bg1"/>
                </a:solidFill>
              </a:rPr>
              <a:t>You are to complete a practice painting / small study in preparation for a major painting task. In the context of painting or fine art ‘study’ is the term used for a practice piece, a quick painting done to capture the essence of a subject or scene.</a:t>
            </a:r>
          </a:p>
          <a:p>
            <a:pPr marL="457200" indent="-457200">
              <a:buFont typeface="+mj-lt"/>
              <a:buAutoNum type="arabicPeriod"/>
            </a:pPr>
            <a:endParaRPr lang="en-US" sz="1600" dirty="0">
              <a:solidFill>
                <a:schemeClr val="bg1"/>
              </a:solidFill>
            </a:endParaRPr>
          </a:p>
          <a:p>
            <a:pPr marL="457200" indent="-457200">
              <a:buFont typeface="+mj-lt"/>
              <a:buAutoNum type="arabicPeriod"/>
            </a:pPr>
            <a:r>
              <a:rPr lang="en-US" sz="1600" dirty="0" smtClean="0">
                <a:solidFill>
                  <a:schemeClr val="bg1"/>
                </a:solidFill>
              </a:rPr>
              <a:t>Go to your email and open the </a:t>
            </a:r>
            <a:r>
              <a:rPr lang="en-US" sz="1600" b="1" dirty="0">
                <a:solidFill>
                  <a:srgbClr val="FFFFFF"/>
                </a:solidFill>
              </a:rPr>
              <a:t>Artemisia </a:t>
            </a:r>
            <a:r>
              <a:rPr lang="en-US" sz="1600" b="1" dirty="0" smtClean="0">
                <a:solidFill>
                  <a:srgbClr val="FFFFFF"/>
                </a:solidFill>
              </a:rPr>
              <a:t>Gentileschi</a:t>
            </a:r>
            <a:r>
              <a:rPr lang="en-AU" sz="1600" b="1" dirty="0" smtClean="0">
                <a:solidFill>
                  <a:srgbClr val="FFFFFF"/>
                </a:solidFill>
              </a:rPr>
              <a:t> </a:t>
            </a:r>
            <a:r>
              <a:rPr lang="en-US" sz="1600" dirty="0" smtClean="0">
                <a:solidFill>
                  <a:schemeClr val="bg1"/>
                </a:solidFill>
              </a:rPr>
              <a:t>images that I have sent you</a:t>
            </a:r>
            <a:br>
              <a:rPr lang="en-US" sz="1600" dirty="0" smtClean="0">
                <a:solidFill>
                  <a:schemeClr val="bg1"/>
                </a:solidFill>
              </a:rPr>
            </a:br>
            <a:endParaRPr lang="en-US" sz="1600" dirty="0" smtClean="0">
              <a:solidFill>
                <a:schemeClr val="bg1"/>
              </a:solidFill>
            </a:endParaRPr>
          </a:p>
          <a:p>
            <a:pPr marL="457200" indent="-457200">
              <a:buFont typeface="+mj-lt"/>
              <a:buAutoNum type="arabicPeriod"/>
            </a:pPr>
            <a:r>
              <a:rPr lang="en-US" sz="1600" dirty="0" smtClean="0">
                <a:solidFill>
                  <a:schemeClr val="bg1"/>
                </a:solidFill>
              </a:rPr>
              <a:t>Select the Artemisia Gentileschi image you wish to use</a:t>
            </a:r>
            <a:br>
              <a:rPr lang="en-US" sz="1600" dirty="0" smtClean="0">
                <a:solidFill>
                  <a:schemeClr val="bg1"/>
                </a:solidFill>
              </a:rPr>
            </a:br>
            <a:endParaRPr lang="en-US" sz="1600" dirty="0" smtClean="0">
              <a:solidFill>
                <a:schemeClr val="bg1"/>
              </a:solidFill>
            </a:endParaRPr>
          </a:p>
          <a:p>
            <a:pPr marL="457200" indent="-457200">
              <a:buFont typeface="+mj-lt"/>
              <a:buAutoNum type="arabicPeriod"/>
            </a:pPr>
            <a:r>
              <a:rPr lang="en-US" sz="1600" dirty="0" smtClean="0">
                <a:solidFill>
                  <a:schemeClr val="bg1"/>
                </a:solidFill>
              </a:rPr>
              <a:t>Open it up in Photoshop, </a:t>
            </a:r>
            <a:r>
              <a:rPr lang="en-US" sz="1600" dirty="0">
                <a:solidFill>
                  <a:schemeClr val="bg1"/>
                </a:solidFill>
              </a:rPr>
              <a:t>s</a:t>
            </a:r>
            <a:r>
              <a:rPr lang="en-US" sz="1600" dirty="0" smtClean="0">
                <a:solidFill>
                  <a:schemeClr val="bg1"/>
                </a:solidFill>
              </a:rPr>
              <a:t>elect the ‘Crop Tool’ from the toolbar on the left side</a:t>
            </a:r>
          </a:p>
          <a:p>
            <a:endParaRPr lang="en-US" sz="1600" dirty="0" smtClean="0">
              <a:solidFill>
                <a:schemeClr val="bg1"/>
              </a:solidFill>
            </a:endParaRPr>
          </a:p>
          <a:p>
            <a:pPr marL="457200" indent="-457200">
              <a:buFont typeface="+mj-lt"/>
              <a:buAutoNum type="arabicPeriod"/>
            </a:pPr>
            <a:r>
              <a:rPr lang="en-US" sz="1600" dirty="0" smtClean="0">
                <a:solidFill>
                  <a:schemeClr val="bg1"/>
                </a:solidFill>
              </a:rPr>
              <a:t>Select the area you wish to crop / paint, pick an area that has a lot of tonal / </a:t>
            </a:r>
            <a:r>
              <a:rPr lang="en-US" sz="1600" dirty="0" err="1" smtClean="0">
                <a:solidFill>
                  <a:schemeClr val="bg1"/>
                </a:solidFill>
              </a:rPr>
              <a:t>colour</a:t>
            </a:r>
            <a:r>
              <a:rPr lang="en-US" sz="1600" dirty="0" smtClean="0">
                <a:solidFill>
                  <a:schemeClr val="bg1"/>
                </a:solidFill>
              </a:rPr>
              <a:t> range</a:t>
            </a:r>
          </a:p>
          <a:p>
            <a:pPr marL="457200" indent="-457200">
              <a:buFont typeface="+mj-lt"/>
              <a:buAutoNum type="arabicPeriod"/>
            </a:pPr>
            <a:endParaRPr lang="en-US" sz="1600" dirty="0" smtClean="0">
              <a:solidFill>
                <a:schemeClr val="bg1"/>
              </a:solidFill>
            </a:endParaRPr>
          </a:p>
          <a:p>
            <a:pPr marL="457200" indent="-457200">
              <a:buFont typeface="+mj-lt"/>
              <a:buAutoNum type="arabicPeriod"/>
            </a:pPr>
            <a:r>
              <a:rPr lang="en-US" sz="1600" dirty="0" smtClean="0">
                <a:solidFill>
                  <a:schemeClr val="bg1"/>
                </a:solidFill>
              </a:rPr>
              <a:t>Save your image and print on A4 paper and paste into your visual diary</a:t>
            </a:r>
            <a:r>
              <a:rPr lang="en-US" sz="1600" dirty="0">
                <a:solidFill>
                  <a:schemeClr val="bg1"/>
                </a:solidFill>
              </a:rPr>
              <a:t> </a:t>
            </a:r>
            <a:r>
              <a:rPr lang="en-US" sz="1600" dirty="0" smtClean="0">
                <a:solidFill>
                  <a:schemeClr val="bg1"/>
                </a:solidFill>
              </a:rPr>
              <a:t>(leave room for your final annotation)</a:t>
            </a:r>
            <a:br>
              <a:rPr lang="en-US" sz="1600" dirty="0" smtClean="0">
                <a:solidFill>
                  <a:schemeClr val="bg1"/>
                </a:solidFill>
              </a:rPr>
            </a:br>
            <a:endParaRPr lang="en-US" sz="1600" dirty="0" smtClean="0">
              <a:solidFill>
                <a:schemeClr val="bg1"/>
              </a:solidFill>
            </a:endParaRPr>
          </a:p>
          <a:p>
            <a:pPr marL="457200" indent="-457200">
              <a:buFont typeface="+mj-lt"/>
              <a:buAutoNum type="arabicPeriod"/>
            </a:pPr>
            <a:r>
              <a:rPr lang="en-US" sz="1600" dirty="0" smtClean="0">
                <a:solidFill>
                  <a:schemeClr val="bg1"/>
                </a:solidFill>
              </a:rPr>
              <a:t>Use the printed image as a guide and transfer to your A5 canvas</a:t>
            </a:r>
            <a:br>
              <a:rPr lang="en-US" sz="1600" dirty="0" smtClean="0">
                <a:solidFill>
                  <a:schemeClr val="bg1"/>
                </a:solidFill>
              </a:rPr>
            </a:br>
            <a:endParaRPr lang="en-US" sz="1600" dirty="0" smtClean="0">
              <a:solidFill>
                <a:schemeClr val="bg1"/>
              </a:solidFill>
            </a:endParaRPr>
          </a:p>
          <a:p>
            <a:pPr marL="457200" indent="-457200">
              <a:buFont typeface="+mj-lt"/>
              <a:buAutoNum type="arabicPeriod"/>
            </a:pPr>
            <a:r>
              <a:rPr lang="en-US" sz="1600" dirty="0" smtClean="0">
                <a:solidFill>
                  <a:schemeClr val="bg1"/>
                </a:solidFill>
              </a:rPr>
              <a:t>Begin painting:</a:t>
            </a:r>
            <a:br>
              <a:rPr lang="en-US" sz="1600" dirty="0" smtClean="0">
                <a:solidFill>
                  <a:schemeClr val="bg1"/>
                </a:solidFill>
              </a:rPr>
            </a:br>
            <a:r>
              <a:rPr lang="en-US" sz="1600" dirty="0" smtClean="0">
                <a:solidFill>
                  <a:schemeClr val="bg1"/>
                </a:solidFill>
              </a:rPr>
              <a:t>		Block in general areas / tones</a:t>
            </a:r>
          </a:p>
          <a:p>
            <a:pPr lvl="1"/>
            <a:r>
              <a:rPr lang="en-US" sz="1600" dirty="0" smtClean="0">
                <a:solidFill>
                  <a:schemeClr val="bg1"/>
                </a:solidFill>
              </a:rPr>
              <a:t>		Add </a:t>
            </a:r>
            <a:r>
              <a:rPr lang="en-US" sz="1600" dirty="0" err="1" smtClean="0">
                <a:solidFill>
                  <a:schemeClr val="bg1"/>
                </a:solidFill>
              </a:rPr>
              <a:t>colours</a:t>
            </a:r>
            <a:r>
              <a:rPr lang="en-US" sz="1600" dirty="0" smtClean="0">
                <a:solidFill>
                  <a:schemeClr val="bg1"/>
                </a:solidFill>
              </a:rPr>
              <a:t> / tones to </a:t>
            </a:r>
            <a:r>
              <a:rPr lang="en-US" sz="1600" dirty="0" smtClean="0">
                <a:solidFill>
                  <a:schemeClr val="bg1"/>
                </a:solidFill>
              </a:rPr>
              <a:t>blend (refer to the </a:t>
            </a:r>
            <a:r>
              <a:rPr lang="en-US" sz="1600" dirty="0" err="1" smtClean="0">
                <a:solidFill>
                  <a:schemeClr val="bg1"/>
                </a:solidFill>
              </a:rPr>
              <a:t>colour</a:t>
            </a:r>
            <a:r>
              <a:rPr lang="en-US" sz="1600" dirty="0" smtClean="0">
                <a:solidFill>
                  <a:schemeClr val="bg1"/>
                </a:solidFill>
              </a:rPr>
              <a:t> wheel &amp; painting techniques)</a:t>
            </a:r>
            <a:endParaRPr lang="en-US" sz="1600" dirty="0" smtClean="0">
              <a:solidFill>
                <a:schemeClr val="bg1"/>
              </a:solidFill>
            </a:endParaRPr>
          </a:p>
          <a:p>
            <a:pPr lvl="1"/>
            <a:r>
              <a:rPr lang="en-US" sz="1600" dirty="0" smtClean="0">
                <a:solidFill>
                  <a:schemeClr val="bg1"/>
                </a:solidFill>
              </a:rPr>
              <a:t>		Use medium as desired for transparency</a:t>
            </a:r>
            <a:br>
              <a:rPr lang="en-US" sz="1600" dirty="0" smtClean="0">
                <a:solidFill>
                  <a:schemeClr val="bg1"/>
                </a:solidFill>
              </a:rPr>
            </a:br>
            <a:r>
              <a:rPr lang="en-US" sz="1600" dirty="0" smtClean="0">
                <a:solidFill>
                  <a:schemeClr val="bg1"/>
                </a:solidFill>
              </a:rPr>
              <a:t>		Add in details and outlines last</a:t>
            </a:r>
            <a:endParaRPr lang="en-US" sz="1600" dirty="0">
              <a:solidFill>
                <a:schemeClr val="bg1"/>
              </a:solidFill>
            </a:endParaRPr>
          </a:p>
        </p:txBody>
      </p:sp>
    </p:spTree>
    <p:extLst>
      <p:ext uri="{BB962C8B-B14F-4D97-AF65-F5344CB8AC3E}">
        <p14:creationId xmlns:p14="http://schemas.microsoft.com/office/powerpoint/2010/main" val="13492242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152472"/>
            <a:ext cx="7467600" cy="1569660"/>
          </a:xfrm>
          <a:prstGeom prst="rect">
            <a:avLst/>
          </a:prstGeom>
        </p:spPr>
        <p:txBody>
          <a:bodyPr wrap="square">
            <a:spAutoFit/>
          </a:bodyPr>
          <a:lstStyle/>
          <a:p>
            <a:pPr algn="ctr"/>
            <a:r>
              <a:rPr lang="en-US" dirty="0" smtClean="0">
                <a:solidFill>
                  <a:srgbClr val="FFFFFF"/>
                </a:solidFill>
              </a:rPr>
              <a:t>This is a quick tutorial on how to create a small study:</a:t>
            </a:r>
            <a:br>
              <a:rPr lang="en-US" dirty="0" smtClean="0">
                <a:solidFill>
                  <a:srgbClr val="FFFFFF"/>
                </a:solidFill>
              </a:rPr>
            </a:br>
            <a:endParaRPr lang="en-US" dirty="0" smtClean="0">
              <a:solidFill>
                <a:srgbClr val="FFFFFF"/>
              </a:solidFill>
            </a:endParaRPr>
          </a:p>
          <a:p>
            <a:pPr algn="ctr"/>
            <a:r>
              <a:rPr lang="en-US" dirty="0" smtClean="0">
                <a:solidFill>
                  <a:srgbClr val="FFFFFF"/>
                </a:solidFill>
                <a:hlinkClick r:id="rId2"/>
              </a:rPr>
              <a:t>https</a:t>
            </a:r>
            <a:r>
              <a:rPr lang="en-US" dirty="0">
                <a:solidFill>
                  <a:srgbClr val="FFFFFF"/>
                </a:solidFill>
                <a:hlinkClick r:id="rId2"/>
              </a:rPr>
              <a:t>://www.youtube.com/watch?v=</a:t>
            </a:r>
            <a:r>
              <a:rPr lang="en-US" dirty="0" smtClean="0">
                <a:solidFill>
                  <a:srgbClr val="FFFFFF"/>
                </a:solidFill>
                <a:hlinkClick r:id="rId2"/>
              </a:rPr>
              <a:t>9n6VqY5cNwU</a:t>
            </a:r>
            <a:endParaRPr lang="en-US" dirty="0" smtClean="0">
              <a:solidFill>
                <a:srgbClr val="FFFFFF"/>
              </a:solidFill>
            </a:endParaRPr>
          </a:p>
          <a:p>
            <a:pPr algn="ctr"/>
            <a:endParaRPr lang="en-US" dirty="0">
              <a:solidFill>
                <a:srgbClr val="FFFFFF"/>
              </a:solidFill>
            </a:endParaRPr>
          </a:p>
        </p:txBody>
      </p:sp>
    </p:spTree>
    <p:extLst>
      <p:ext uri="{BB962C8B-B14F-4D97-AF65-F5344CB8AC3E}">
        <p14:creationId xmlns:p14="http://schemas.microsoft.com/office/powerpoint/2010/main" val="136335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38200"/>
            <a:ext cx="6324600" cy="5016757"/>
          </a:xfrm>
          <a:prstGeom prst="rect">
            <a:avLst/>
          </a:prstGeom>
          <a:noFill/>
        </p:spPr>
        <p:txBody>
          <a:bodyPr wrap="square" rtlCol="0">
            <a:spAutoFit/>
          </a:bodyPr>
          <a:lstStyle/>
          <a:p>
            <a:pPr algn="ctr"/>
            <a:r>
              <a:rPr lang="en-US" sz="3200" dirty="0" smtClean="0">
                <a:solidFill>
                  <a:schemeClr val="bg1"/>
                </a:solidFill>
              </a:rPr>
              <a:t>Don’t forget to annotate!</a:t>
            </a:r>
          </a:p>
          <a:p>
            <a:pPr algn="ctr"/>
            <a:endParaRPr lang="en-US" dirty="0">
              <a:solidFill>
                <a:schemeClr val="bg1"/>
              </a:solidFill>
            </a:endParaRPr>
          </a:p>
          <a:p>
            <a:pPr marL="457200" indent="-457200" algn="ctr">
              <a:buAutoNum type="arabicPeriod"/>
            </a:pPr>
            <a:r>
              <a:rPr lang="en-US" dirty="0" smtClean="0">
                <a:solidFill>
                  <a:schemeClr val="bg1"/>
                </a:solidFill>
              </a:rPr>
              <a:t>What did you do?</a:t>
            </a:r>
            <a:br>
              <a:rPr lang="en-US" dirty="0" smtClean="0">
                <a:solidFill>
                  <a:schemeClr val="bg1"/>
                </a:solidFill>
              </a:rPr>
            </a:br>
            <a:r>
              <a:rPr lang="en-US" dirty="0" smtClean="0">
                <a:solidFill>
                  <a:schemeClr val="bg1"/>
                </a:solidFill>
              </a:rPr>
              <a:t> E.g. what </a:t>
            </a:r>
            <a:r>
              <a:rPr lang="en-US" dirty="0" err="1" smtClean="0">
                <a:solidFill>
                  <a:schemeClr val="bg1"/>
                </a:solidFill>
              </a:rPr>
              <a:t>colours</a:t>
            </a:r>
            <a:r>
              <a:rPr lang="en-US" dirty="0" smtClean="0">
                <a:solidFill>
                  <a:schemeClr val="bg1"/>
                </a:solidFill>
              </a:rPr>
              <a:t> did you mix?</a:t>
            </a:r>
            <a:br>
              <a:rPr lang="en-US" dirty="0" smtClean="0">
                <a:solidFill>
                  <a:schemeClr val="bg1"/>
                </a:solidFill>
              </a:rPr>
            </a:br>
            <a:endParaRPr lang="en-US" dirty="0" smtClean="0">
              <a:solidFill>
                <a:schemeClr val="bg1"/>
              </a:solidFill>
            </a:endParaRPr>
          </a:p>
          <a:p>
            <a:pPr marL="457200" indent="-457200" algn="ctr">
              <a:buAutoNum type="arabicPeriod"/>
            </a:pPr>
            <a:r>
              <a:rPr lang="en-US" dirty="0" smtClean="0">
                <a:solidFill>
                  <a:schemeClr val="bg1"/>
                </a:solidFill>
              </a:rPr>
              <a:t>What do you like / dislike about it?</a:t>
            </a:r>
            <a:br>
              <a:rPr lang="en-US" dirty="0" smtClean="0">
                <a:solidFill>
                  <a:schemeClr val="bg1"/>
                </a:solidFill>
              </a:rPr>
            </a:br>
            <a:endParaRPr lang="en-US" dirty="0" smtClean="0">
              <a:solidFill>
                <a:schemeClr val="bg1"/>
              </a:solidFill>
            </a:endParaRPr>
          </a:p>
          <a:p>
            <a:pPr marL="457200" indent="-457200" algn="ctr">
              <a:buAutoNum type="arabicPeriod"/>
            </a:pPr>
            <a:r>
              <a:rPr lang="en-US" dirty="0" smtClean="0">
                <a:solidFill>
                  <a:schemeClr val="bg1"/>
                </a:solidFill>
              </a:rPr>
              <a:t>How would you improve on it?</a:t>
            </a:r>
            <a:br>
              <a:rPr lang="en-US" dirty="0" smtClean="0">
                <a:solidFill>
                  <a:schemeClr val="bg1"/>
                </a:solidFill>
              </a:rPr>
            </a:br>
            <a:r>
              <a:rPr lang="en-US" dirty="0" smtClean="0">
                <a:solidFill>
                  <a:schemeClr val="bg1"/>
                </a:solidFill>
              </a:rPr>
              <a:t>E.g. would you use a smaller brush for the more intricate details?</a:t>
            </a:r>
          </a:p>
          <a:p>
            <a:pPr algn="ctr"/>
            <a:endParaRPr lang="en-US" dirty="0">
              <a:solidFill>
                <a:schemeClr val="bg1"/>
              </a:solidFill>
            </a:endParaRPr>
          </a:p>
          <a:p>
            <a:pPr algn="ctr"/>
            <a:r>
              <a:rPr lang="en-US" dirty="0" smtClean="0">
                <a:solidFill>
                  <a:schemeClr val="bg1"/>
                </a:solidFill>
              </a:rPr>
              <a:t>Don’t forget to incorporate how you used the elements and principles and artistic vocabulary.</a:t>
            </a:r>
            <a:endParaRPr lang="en-US" dirty="0">
              <a:solidFill>
                <a:schemeClr val="bg1"/>
              </a:solidFill>
            </a:endParaRPr>
          </a:p>
        </p:txBody>
      </p:sp>
    </p:spTree>
    <p:extLst>
      <p:ext uri="{BB962C8B-B14F-4D97-AF65-F5344CB8AC3E}">
        <p14:creationId xmlns:p14="http://schemas.microsoft.com/office/powerpoint/2010/main" val="271334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2" name="TextBox 1"/>
          <p:cNvSpPr txBox="1"/>
          <p:nvPr/>
        </p:nvSpPr>
        <p:spPr>
          <a:xfrm>
            <a:off x="914400" y="381000"/>
            <a:ext cx="7315200" cy="461665"/>
          </a:xfrm>
          <a:prstGeom prst="rect">
            <a:avLst/>
          </a:prstGeom>
          <a:noFill/>
        </p:spPr>
        <p:txBody>
          <a:bodyPr wrap="square" rtlCol="0">
            <a:spAutoFit/>
          </a:bodyPr>
          <a:lstStyle/>
          <a:p>
            <a:pPr algn="ctr"/>
            <a:r>
              <a:rPr lang="en-US" dirty="0" smtClean="0">
                <a:solidFill>
                  <a:srgbClr val="FFFFFF"/>
                </a:solidFill>
              </a:rPr>
              <a:t>Student Examples</a:t>
            </a:r>
            <a:endParaRPr lang="en-US" dirty="0">
              <a:solidFill>
                <a:srgbClr val="FFFFFF"/>
              </a:solidFill>
            </a:endParaRPr>
          </a:p>
        </p:txBody>
      </p:sp>
      <p:pic>
        <p:nvPicPr>
          <p:cNvPr id="3" name="Picture 2" descr="folio0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3000"/>
            <a:ext cx="7323798" cy="5177697"/>
          </a:xfrm>
          <a:prstGeom prst="rect">
            <a:avLst/>
          </a:prstGeom>
        </p:spPr>
      </p:pic>
    </p:spTree>
    <p:extLst>
      <p:ext uri="{BB962C8B-B14F-4D97-AF65-F5344CB8AC3E}">
        <p14:creationId xmlns:p14="http://schemas.microsoft.com/office/powerpoint/2010/main" val="25042565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2" name="TextBox 1"/>
          <p:cNvSpPr txBox="1"/>
          <p:nvPr/>
        </p:nvSpPr>
        <p:spPr>
          <a:xfrm>
            <a:off x="762000" y="381000"/>
            <a:ext cx="7620000" cy="461665"/>
          </a:xfrm>
          <a:prstGeom prst="rect">
            <a:avLst/>
          </a:prstGeom>
          <a:noFill/>
        </p:spPr>
        <p:txBody>
          <a:bodyPr wrap="square" rtlCol="0">
            <a:spAutoFit/>
          </a:bodyPr>
          <a:lstStyle/>
          <a:p>
            <a:pPr algn="ctr"/>
            <a:r>
              <a:rPr lang="en-US" dirty="0" smtClean="0">
                <a:solidFill>
                  <a:srgbClr val="FFFFFF"/>
                </a:solidFill>
              </a:rPr>
              <a:t>Student Examples</a:t>
            </a:r>
            <a:endParaRPr lang="en-US" dirty="0">
              <a:solidFill>
                <a:srgbClr val="FFFFFF"/>
              </a:solidFill>
            </a:endParaRPr>
          </a:p>
        </p:txBody>
      </p:sp>
      <p:pic>
        <p:nvPicPr>
          <p:cNvPr id="4" name="Picture 3" descr="folio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43000"/>
            <a:ext cx="7620000" cy="5295900"/>
          </a:xfrm>
          <a:prstGeom prst="rect">
            <a:avLst/>
          </a:prstGeom>
        </p:spPr>
      </p:pic>
    </p:spTree>
    <p:extLst>
      <p:ext uri="{BB962C8B-B14F-4D97-AF65-F5344CB8AC3E}">
        <p14:creationId xmlns:p14="http://schemas.microsoft.com/office/powerpoint/2010/main" val="1151343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43000"/>
            <a:ext cx="8153400" cy="6678752"/>
          </a:xfrm>
          <a:prstGeom prst="rect">
            <a:avLst/>
          </a:prstGeom>
        </p:spPr>
        <p:txBody>
          <a:bodyPr wrap="square">
            <a:spAutoFit/>
          </a:bodyPr>
          <a:lstStyle/>
          <a:p>
            <a:pPr marL="342900" indent="-342900">
              <a:buFont typeface="Arial"/>
              <a:buChar char="•"/>
            </a:pPr>
            <a:r>
              <a:rPr lang="en-US" sz="1600" dirty="0">
                <a:solidFill>
                  <a:schemeClr val="bg1"/>
                </a:solidFill>
              </a:rPr>
              <a:t>The </a:t>
            </a:r>
            <a:r>
              <a:rPr lang="en-US" sz="1600" dirty="0" smtClean="0">
                <a:solidFill>
                  <a:schemeClr val="bg1"/>
                </a:solidFill>
              </a:rPr>
              <a:t>Baroque period is </a:t>
            </a:r>
            <a:r>
              <a:rPr lang="en-US" sz="1600" dirty="0">
                <a:solidFill>
                  <a:schemeClr val="bg1"/>
                </a:solidFill>
              </a:rPr>
              <a:t>often thought of as a period of artistic style that used exaggerated motion and clear, easily interpreted detail to produce drama, </a:t>
            </a:r>
            <a:r>
              <a:rPr lang="en-US" sz="1600" dirty="0" smtClean="0">
                <a:solidFill>
                  <a:schemeClr val="bg1"/>
                </a:solidFill>
              </a:rPr>
              <a:t>tension</a:t>
            </a:r>
            <a:r>
              <a:rPr lang="en-US" sz="1600" dirty="0">
                <a:solidFill>
                  <a:schemeClr val="bg1"/>
                </a:solidFill>
              </a:rPr>
              <a:t> </a:t>
            </a:r>
            <a:r>
              <a:rPr lang="en-US" sz="1600" dirty="0" smtClean="0">
                <a:solidFill>
                  <a:schemeClr val="bg1"/>
                </a:solidFill>
              </a:rPr>
              <a:t>and exuberance in </a:t>
            </a:r>
            <a:r>
              <a:rPr lang="en-US" sz="1600" dirty="0">
                <a:solidFill>
                  <a:schemeClr val="bg1"/>
                </a:solidFill>
              </a:rPr>
              <a:t>sculpture, painting, architecture, </a:t>
            </a:r>
            <a:r>
              <a:rPr lang="en-US" sz="1600" dirty="0">
                <a:solidFill>
                  <a:srgbClr val="FFFFFF"/>
                </a:solidFill>
              </a:rPr>
              <a:t>literature, dance, theater, and music</a:t>
            </a:r>
            <a:r>
              <a:rPr lang="en-US" sz="1600" dirty="0" smtClean="0">
                <a:solidFill>
                  <a:srgbClr val="FFFFFF"/>
                </a:solidFill>
              </a:rPr>
              <a:t>.</a:t>
            </a:r>
          </a:p>
          <a:p>
            <a:pPr marL="342900" indent="-342900">
              <a:buFont typeface="Arial"/>
              <a:buChar char="•"/>
            </a:pPr>
            <a:endParaRPr lang="en-US" sz="1600" dirty="0" smtClean="0">
              <a:solidFill>
                <a:srgbClr val="FFFFFF"/>
              </a:solidFill>
            </a:endParaRPr>
          </a:p>
          <a:p>
            <a:pPr marL="342900" indent="-342900">
              <a:buFont typeface="Arial"/>
              <a:buChar char="•"/>
            </a:pPr>
            <a:r>
              <a:rPr lang="en-US" sz="1600" dirty="0">
                <a:solidFill>
                  <a:srgbClr val="FFFFFF"/>
                </a:solidFill>
              </a:rPr>
              <a:t>In fine art, the term Baroque </a:t>
            </a:r>
            <a:r>
              <a:rPr lang="en-US" sz="1600" dirty="0" smtClean="0">
                <a:solidFill>
                  <a:srgbClr val="FFFFFF"/>
                </a:solidFill>
              </a:rPr>
              <a:t>Period in Italy flowered </a:t>
            </a:r>
            <a:r>
              <a:rPr lang="en-US" sz="1600" dirty="0">
                <a:solidFill>
                  <a:srgbClr val="FFFFFF"/>
                </a:solidFill>
              </a:rPr>
              <a:t>during the period c.1590-1720</a:t>
            </a:r>
            <a:r>
              <a:rPr lang="en-US" sz="1600" dirty="0" smtClean="0">
                <a:solidFill>
                  <a:srgbClr val="FFFFFF"/>
                </a:solidFill>
              </a:rPr>
              <a:t>, </a:t>
            </a:r>
            <a:r>
              <a:rPr lang="en-US" sz="1600" dirty="0">
                <a:solidFill>
                  <a:srgbClr val="FFFFFF"/>
                </a:solidFill>
              </a:rPr>
              <a:t>which embraced painting, and sculpture as well as architecture. After the idealism of the Renaissance (c.1400-1530), </a:t>
            </a:r>
            <a:r>
              <a:rPr lang="en-US" sz="1600" dirty="0" smtClean="0">
                <a:solidFill>
                  <a:srgbClr val="FFFFFF"/>
                </a:solidFill>
              </a:rPr>
              <a:t>Baroque </a:t>
            </a:r>
            <a:r>
              <a:rPr lang="en-US" sz="1600" dirty="0">
                <a:solidFill>
                  <a:srgbClr val="FFFFFF"/>
                </a:solidFill>
              </a:rPr>
              <a:t>art above all reflected the religious tensions of the age - notably the desire of the Catholic Church in Rome </a:t>
            </a:r>
            <a:r>
              <a:rPr lang="en-US" sz="1600" dirty="0" smtClean="0">
                <a:solidFill>
                  <a:srgbClr val="FFFFFF"/>
                </a:solidFill>
              </a:rPr>
              <a:t>to reassert itself </a:t>
            </a:r>
            <a:r>
              <a:rPr lang="en-US" sz="1600" dirty="0">
                <a:solidFill>
                  <a:srgbClr val="FFFFFF"/>
                </a:solidFill>
              </a:rPr>
              <a:t>in the wake of the Protestant Reformation. </a:t>
            </a:r>
            <a:endParaRPr lang="en-US" sz="1600" dirty="0" smtClean="0">
              <a:solidFill>
                <a:srgbClr val="FFFFFF"/>
              </a:solidFill>
            </a:endParaRPr>
          </a:p>
          <a:p>
            <a:endParaRPr lang="en-US" sz="1600" dirty="0">
              <a:solidFill>
                <a:srgbClr val="FFFFFF"/>
              </a:solidFill>
            </a:endParaRPr>
          </a:p>
          <a:p>
            <a:pPr marL="342900" indent="-342900">
              <a:buFont typeface="Arial"/>
              <a:buChar char="•"/>
            </a:pPr>
            <a:r>
              <a:rPr lang="en-US" sz="1600" dirty="0">
                <a:solidFill>
                  <a:srgbClr val="FFFFFF"/>
                </a:solidFill>
              </a:rPr>
              <a:t>Along with this monumental, high-minded approach, painters typically portrayed a strong sense of movement, using swirling spirals and upward diagonals, and strong sumptuous </a:t>
            </a:r>
            <a:r>
              <a:rPr lang="en-US" sz="1600" dirty="0" err="1">
                <a:solidFill>
                  <a:srgbClr val="FFFFFF"/>
                </a:solidFill>
              </a:rPr>
              <a:t>colour</a:t>
            </a:r>
            <a:r>
              <a:rPr lang="en-US" sz="1600" dirty="0">
                <a:solidFill>
                  <a:srgbClr val="FFFFFF"/>
                </a:solidFill>
              </a:rPr>
              <a:t> schemes, in order to dazzle and surprise. New techniques of C</a:t>
            </a:r>
            <a:r>
              <a:rPr lang="en-US" sz="1600" dirty="0" smtClean="0">
                <a:solidFill>
                  <a:srgbClr val="FFFFFF"/>
                </a:solidFill>
              </a:rPr>
              <a:t>hiaroscuro </a:t>
            </a:r>
            <a:r>
              <a:rPr lang="en-US" sz="1600" dirty="0">
                <a:solidFill>
                  <a:srgbClr val="FFFFFF"/>
                </a:solidFill>
              </a:rPr>
              <a:t>were developed to enhance atmosphere. Brushwork is creamy and broad, often resulting in thick </a:t>
            </a:r>
            <a:r>
              <a:rPr lang="en-US" sz="1600" dirty="0" smtClean="0">
                <a:solidFill>
                  <a:srgbClr val="FFFFFF"/>
                </a:solidFill>
              </a:rPr>
              <a:t>impasto.</a:t>
            </a:r>
          </a:p>
          <a:p>
            <a:pPr marL="342900" indent="-342900">
              <a:buFont typeface="Arial"/>
              <a:buChar char="•"/>
            </a:pPr>
            <a:endParaRPr lang="en-US" sz="1600" dirty="0">
              <a:solidFill>
                <a:srgbClr val="FFFFFF"/>
              </a:solidFill>
            </a:endParaRPr>
          </a:p>
          <a:p>
            <a:pPr marL="342900" indent="-342900">
              <a:buFont typeface="Arial"/>
              <a:buChar char="•"/>
            </a:pPr>
            <a:r>
              <a:rPr lang="en-AU" sz="1600" dirty="0" smtClean="0">
                <a:solidFill>
                  <a:srgbClr val="FFFFFF"/>
                </a:solidFill>
              </a:rPr>
              <a:t>Artists such as Caravaggio </a:t>
            </a:r>
            <a:r>
              <a:rPr lang="en-AU" sz="1600" dirty="0">
                <a:solidFill>
                  <a:srgbClr val="FFFFFF"/>
                </a:solidFill>
              </a:rPr>
              <a:t>and </a:t>
            </a:r>
            <a:r>
              <a:rPr lang="en-AU" sz="1600" dirty="0" smtClean="0">
                <a:solidFill>
                  <a:srgbClr val="FFFFFF"/>
                </a:solidFill>
              </a:rPr>
              <a:t>Gentileschi, their paintings were </a:t>
            </a:r>
            <a:r>
              <a:rPr lang="en-AU" sz="1600" dirty="0">
                <a:solidFill>
                  <a:srgbClr val="FFFFFF"/>
                </a:solidFill>
              </a:rPr>
              <a:t>dramatic, theatrical </a:t>
            </a:r>
            <a:r>
              <a:rPr lang="en-AU" sz="1600" dirty="0" smtClean="0">
                <a:solidFill>
                  <a:srgbClr val="FFFFFF"/>
                </a:solidFill>
              </a:rPr>
              <a:t>and created illusion</a:t>
            </a:r>
            <a:r>
              <a:rPr lang="en-AU" sz="1600" dirty="0">
                <a:solidFill>
                  <a:srgbClr val="FFFFFF"/>
                </a:solidFill>
              </a:rPr>
              <a:t>, often deriving from high tonal </a:t>
            </a:r>
            <a:r>
              <a:rPr lang="en-AU" sz="1600" dirty="0" smtClean="0">
                <a:solidFill>
                  <a:srgbClr val="FFFFFF"/>
                </a:solidFill>
              </a:rPr>
              <a:t>contrast.</a:t>
            </a:r>
          </a:p>
          <a:p>
            <a:pPr marL="342900" indent="-342900">
              <a:buFont typeface="Arial"/>
              <a:buChar char="•"/>
            </a:pPr>
            <a:endParaRPr lang="en-AU" sz="1800" dirty="0">
              <a:solidFill>
                <a:srgbClr val="FFFFFF"/>
              </a:solidFill>
            </a:endParaRPr>
          </a:p>
          <a:p>
            <a:pPr marL="342900" indent="-342900">
              <a:buFont typeface="Arial"/>
              <a:buChar char="•"/>
            </a:pPr>
            <a:r>
              <a:rPr lang="en-AU" sz="1600" dirty="0" smtClean="0">
                <a:solidFill>
                  <a:srgbClr val="FFFFFF"/>
                </a:solidFill>
              </a:rPr>
              <a:t>Their subject matter included biblical characters, architecture</a:t>
            </a:r>
            <a:r>
              <a:rPr lang="en-AU" sz="1600" dirty="0">
                <a:solidFill>
                  <a:srgbClr val="FFFFFF"/>
                </a:solidFill>
              </a:rPr>
              <a:t>, spatial illusion, large gardens, grandiose curved exterior </a:t>
            </a:r>
            <a:r>
              <a:rPr lang="en-AU" sz="1600" dirty="0" smtClean="0">
                <a:solidFill>
                  <a:srgbClr val="FFFFFF"/>
                </a:solidFill>
              </a:rPr>
              <a:t>staircases.</a:t>
            </a:r>
            <a:endParaRPr lang="en-AU" sz="1600" dirty="0">
              <a:solidFill>
                <a:srgbClr val="FFFFFF"/>
              </a:solidFill>
            </a:endParaRPr>
          </a:p>
          <a:p>
            <a:pPr marL="342900" indent="-342900">
              <a:buFont typeface="Arial"/>
              <a:buChar char="•"/>
            </a:pPr>
            <a:endParaRPr lang="en-US" sz="1800" dirty="0">
              <a:solidFill>
                <a:srgbClr val="FFFFFF"/>
              </a:solidFill>
            </a:endParaRPr>
          </a:p>
          <a:p>
            <a:pPr marL="342900" indent="-342900">
              <a:buFont typeface="Arial"/>
              <a:buChar char="•"/>
            </a:pPr>
            <a:r>
              <a:rPr lang="en-US" dirty="0" smtClean="0"/>
              <a:t>with </a:t>
            </a:r>
            <a:endParaRPr lang="en-US" dirty="0">
              <a:solidFill>
                <a:srgbClr val="FFFFFF"/>
              </a:solidFill>
            </a:endParaRPr>
          </a:p>
          <a:p>
            <a:pPr marL="342900" indent="-342900">
              <a:buFont typeface="Arial"/>
              <a:buChar char="•"/>
            </a:pPr>
            <a:endParaRPr lang="en-US" dirty="0" smtClean="0">
              <a:solidFill>
                <a:srgbClr val="FFFFFF"/>
              </a:solidFill>
            </a:endParaRPr>
          </a:p>
          <a:p>
            <a:endParaRPr lang="en-US" dirty="0">
              <a:solidFill>
                <a:srgbClr val="FFFFFF"/>
              </a:solidFill>
            </a:endParaRPr>
          </a:p>
        </p:txBody>
      </p:sp>
      <p:sp>
        <p:nvSpPr>
          <p:cNvPr id="6" name="TextBox 5"/>
          <p:cNvSpPr txBox="1"/>
          <p:nvPr/>
        </p:nvSpPr>
        <p:spPr>
          <a:xfrm>
            <a:off x="0" y="381000"/>
            <a:ext cx="9144000" cy="461665"/>
          </a:xfrm>
          <a:prstGeom prst="rect">
            <a:avLst/>
          </a:prstGeom>
          <a:noFill/>
        </p:spPr>
        <p:txBody>
          <a:bodyPr wrap="square" rtlCol="0">
            <a:spAutoFit/>
          </a:bodyPr>
          <a:lstStyle/>
          <a:p>
            <a:pPr algn="ctr"/>
            <a:r>
              <a:rPr lang="en-US" b="1" dirty="0" smtClean="0">
                <a:solidFill>
                  <a:srgbClr val="FFFFFF"/>
                </a:solidFill>
              </a:rPr>
              <a:t>The Baroque Period</a:t>
            </a:r>
            <a:endParaRPr lang="en-US" b="1" dirty="0">
              <a:solidFill>
                <a:srgbClr val="FFFFFF"/>
              </a:solidFill>
            </a:endParaRPr>
          </a:p>
        </p:txBody>
      </p:sp>
    </p:spTree>
    <p:extLst>
      <p:ext uri="{BB962C8B-B14F-4D97-AF65-F5344CB8AC3E}">
        <p14:creationId xmlns:p14="http://schemas.microsoft.com/office/powerpoint/2010/main" val="146710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905000"/>
            <a:ext cx="3962400" cy="2123658"/>
          </a:xfrm>
          <a:prstGeom prst="rect">
            <a:avLst/>
          </a:prstGeom>
          <a:noFill/>
        </p:spPr>
        <p:txBody>
          <a:bodyPr wrap="square" rtlCol="0">
            <a:spAutoFit/>
          </a:bodyPr>
          <a:lstStyle/>
          <a:p>
            <a:pPr algn="ctr"/>
            <a:r>
              <a:rPr lang="en-US" sz="4400" dirty="0" smtClean="0">
                <a:solidFill>
                  <a:srgbClr val="FFFFFF"/>
                </a:solidFill>
              </a:rPr>
              <a:t>Good luck!</a:t>
            </a:r>
            <a:br>
              <a:rPr lang="en-US" sz="4400" dirty="0" smtClean="0">
                <a:solidFill>
                  <a:srgbClr val="FFFFFF"/>
                </a:solidFill>
              </a:rPr>
            </a:br>
            <a:endParaRPr lang="en-US" sz="4400" dirty="0" smtClean="0">
              <a:solidFill>
                <a:srgbClr val="FFFFFF"/>
              </a:solidFill>
            </a:endParaRPr>
          </a:p>
          <a:p>
            <a:pPr algn="ctr"/>
            <a:r>
              <a:rPr lang="en-US" sz="4400" dirty="0" smtClean="0">
                <a:solidFill>
                  <a:srgbClr val="FFFFFF"/>
                </a:solidFill>
                <a:sym typeface="Wingdings"/>
              </a:rPr>
              <a:t></a:t>
            </a:r>
            <a:endParaRPr lang="en-US" sz="4400" dirty="0">
              <a:solidFill>
                <a:srgbClr val="FFFFFF"/>
              </a:solidFill>
            </a:endParaRPr>
          </a:p>
        </p:txBody>
      </p:sp>
    </p:spTree>
    <p:extLst>
      <p:ext uri="{BB962C8B-B14F-4D97-AF65-F5344CB8AC3E}">
        <p14:creationId xmlns:p14="http://schemas.microsoft.com/office/powerpoint/2010/main" val="357835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143000" y="6019800"/>
            <a:ext cx="6781800" cy="369332"/>
          </a:xfrm>
          <a:prstGeom prst="rect">
            <a:avLst/>
          </a:prstGeom>
          <a:noFill/>
          <a:ln w="9525">
            <a:noFill/>
            <a:miter lim="800000"/>
            <a:headEnd/>
            <a:tailEnd/>
          </a:ln>
        </p:spPr>
        <p:txBody>
          <a:bodyPr wrap="square">
            <a:spAutoFit/>
          </a:bodyPr>
          <a:lstStyle/>
          <a:p>
            <a:pPr algn="ctr">
              <a:spcBef>
                <a:spcPct val="50000"/>
              </a:spcBef>
            </a:pPr>
            <a:r>
              <a:rPr lang="en-US" sz="1800" dirty="0">
                <a:solidFill>
                  <a:srgbClr val="FFFFFF"/>
                </a:solidFill>
                <a:latin typeface="+mn-lt"/>
              </a:rPr>
              <a:t>Andrea </a:t>
            </a:r>
            <a:r>
              <a:rPr lang="en-US" sz="1800" dirty="0" err="1">
                <a:solidFill>
                  <a:srgbClr val="FFFFFF"/>
                </a:solidFill>
                <a:latin typeface="+mn-lt"/>
              </a:rPr>
              <a:t>Pozzo</a:t>
            </a:r>
            <a:r>
              <a:rPr lang="en-US" sz="1800" i="1" dirty="0">
                <a:solidFill>
                  <a:srgbClr val="FFFFFF"/>
                </a:solidFill>
                <a:latin typeface="+mn-lt"/>
              </a:rPr>
              <a:t>, St </a:t>
            </a:r>
            <a:r>
              <a:rPr lang="en-US" sz="1800" i="1" dirty="0" smtClean="0">
                <a:solidFill>
                  <a:srgbClr val="FFFFFF"/>
                </a:solidFill>
                <a:latin typeface="+mn-lt"/>
              </a:rPr>
              <a:t>Ignatius, </a:t>
            </a:r>
            <a:r>
              <a:rPr lang="en-US" sz="1800" dirty="0">
                <a:solidFill>
                  <a:srgbClr val="FFFFFF"/>
                </a:solidFill>
                <a:latin typeface="+mn-lt"/>
              </a:rPr>
              <a:t>1691</a:t>
            </a:r>
          </a:p>
        </p:txBody>
      </p:sp>
      <p:pic>
        <p:nvPicPr>
          <p:cNvPr id="18435" name="Picture 5" descr="E:\barq_pozzo.jpg"/>
          <p:cNvPicPr>
            <a:picLocks noChangeAspect="1" noChangeArrowheads="1"/>
          </p:cNvPicPr>
          <p:nvPr/>
        </p:nvPicPr>
        <p:blipFill>
          <a:blip r:embed="rId2" cstate="print"/>
          <a:srcRect/>
          <a:stretch>
            <a:fillRect/>
          </a:stretch>
        </p:blipFill>
        <p:spPr bwMode="auto">
          <a:xfrm>
            <a:off x="1143000" y="1447800"/>
            <a:ext cx="6781800" cy="4364038"/>
          </a:xfrm>
          <a:prstGeom prst="rect">
            <a:avLst/>
          </a:prstGeom>
          <a:noFill/>
          <a:ln w="9525">
            <a:noFill/>
            <a:miter lim="800000"/>
            <a:headEnd/>
            <a:tailEnd/>
          </a:ln>
        </p:spPr>
      </p:pic>
      <p:sp>
        <p:nvSpPr>
          <p:cNvPr id="18436" name="Text Box 4"/>
          <p:cNvSpPr txBox="1">
            <a:spLocks noChangeArrowheads="1"/>
          </p:cNvSpPr>
          <p:nvPr/>
        </p:nvSpPr>
        <p:spPr bwMode="auto">
          <a:xfrm>
            <a:off x="0" y="381000"/>
            <a:ext cx="9144000" cy="584776"/>
          </a:xfrm>
          <a:prstGeom prst="rect">
            <a:avLst/>
          </a:prstGeom>
          <a:noFill/>
          <a:ln w="9525">
            <a:noFill/>
            <a:miter lim="800000"/>
            <a:headEnd/>
            <a:tailEnd/>
          </a:ln>
        </p:spPr>
        <p:txBody>
          <a:bodyPr wrap="square">
            <a:spAutoFit/>
          </a:bodyPr>
          <a:lstStyle/>
          <a:p>
            <a:pPr algn="ctr">
              <a:spcBef>
                <a:spcPct val="50000"/>
              </a:spcBef>
            </a:pPr>
            <a:r>
              <a:rPr lang="en-AU" sz="3200" dirty="0">
                <a:solidFill>
                  <a:srgbClr val="FFFFFF"/>
                </a:solidFill>
              </a:rPr>
              <a:t>An artwork </a:t>
            </a:r>
            <a:r>
              <a:rPr lang="en-AU" sz="3200" dirty="0" smtClean="0">
                <a:solidFill>
                  <a:srgbClr val="FFFFFF"/>
                </a:solidFill>
              </a:rPr>
              <a:t>painted </a:t>
            </a:r>
            <a:r>
              <a:rPr lang="en-AU" sz="3200" dirty="0">
                <a:solidFill>
                  <a:srgbClr val="FFFFFF"/>
                </a:solidFill>
              </a:rPr>
              <a:t>in ‘typical’ Baroque style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pPr eaLnBrk="0" hangingPunct="0"/>
            <a:endParaRPr lang="en-US" sz="4400">
              <a:solidFill>
                <a:schemeClr val="tx2"/>
              </a:solidFill>
            </a:endParaRPr>
          </a:p>
        </p:txBody>
      </p:sp>
      <p:sp>
        <p:nvSpPr>
          <p:cNvPr id="39939" name="Text Box 3"/>
          <p:cNvSpPr txBox="1">
            <a:spLocks noChangeArrowheads="1"/>
          </p:cNvSpPr>
          <p:nvPr/>
        </p:nvSpPr>
        <p:spPr bwMode="auto">
          <a:xfrm>
            <a:off x="381000" y="152400"/>
            <a:ext cx="8458200" cy="579438"/>
          </a:xfrm>
          <a:prstGeom prst="rect">
            <a:avLst/>
          </a:prstGeom>
          <a:solidFill>
            <a:schemeClr val="tx1"/>
          </a:solidFill>
          <a:ln w="9525">
            <a:noFill/>
            <a:miter lim="800000"/>
            <a:headEnd/>
            <a:tailEnd/>
          </a:ln>
        </p:spPr>
        <p:txBody>
          <a:bodyPr>
            <a:spAutoFit/>
          </a:bodyPr>
          <a:lstStyle/>
          <a:p>
            <a:pPr algn="ctr">
              <a:spcBef>
                <a:spcPct val="50000"/>
              </a:spcBef>
            </a:pPr>
            <a:r>
              <a:rPr lang="en-US" sz="3200" b="1" dirty="0">
                <a:solidFill>
                  <a:srgbClr val="FFFFFF"/>
                </a:solidFill>
              </a:rPr>
              <a:t>Artemisia Gentileschi</a:t>
            </a:r>
            <a:endParaRPr lang="en-AU" sz="3200" b="1" dirty="0">
              <a:solidFill>
                <a:srgbClr val="FFFFFF"/>
              </a:solidFill>
            </a:endParaRPr>
          </a:p>
        </p:txBody>
      </p:sp>
      <p:sp>
        <p:nvSpPr>
          <p:cNvPr id="39940" name="Text Box 4"/>
          <p:cNvSpPr txBox="1">
            <a:spLocks noChangeArrowheads="1"/>
          </p:cNvSpPr>
          <p:nvPr/>
        </p:nvSpPr>
        <p:spPr bwMode="auto">
          <a:xfrm>
            <a:off x="0" y="827066"/>
            <a:ext cx="9144000" cy="6155533"/>
          </a:xfrm>
          <a:prstGeom prst="rect">
            <a:avLst/>
          </a:prstGeom>
          <a:solidFill>
            <a:schemeClr val="tx1"/>
          </a:solidFill>
          <a:ln w="9525">
            <a:noFill/>
            <a:miter lim="800000"/>
            <a:headEnd/>
            <a:tailEnd/>
          </a:ln>
        </p:spPr>
        <p:txBody>
          <a:bodyPr wrap="square">
            <a:spAutoFit/>
          </a:bodyPr>
          <a:lstStyle/>
          <a:p>
            <a:pPr lvl="1">
              <a:spcBef>
                <a:spcPct val="50000"/>
              </a:spcBef>
            </a:pPr>
            <a:r>
              <a:rPr lang="en-US" sz="1800" b="1" dirty="0" smtClean="0">
                <a:solidFill>
                  <a:srgbClr val="FFFFFF"/>
                </a:solidFill>
              </a:rPr>
              <a:t>Key Dates</a:t>
            </a:r>
            <a:br>
              <a:rPr lang="en-US" sz="1800" b="1" dirty="0" smtClean="0">
                <a:solidFill>
                  <a:srgbClr val="FFFFFF"/>
                </a:solidFill>
              </a:rPr>
            </a:br>
            <a:endParaRPr lang="en-US" sz="1800" dirty="0">
              <a:solidFill>
                <a:srgbClr val="FFFFFF"/>
              </a:solidFill>
            </a:endParaRPr>
          </a:p>
          <a:p>
            <a:pPr marL="742950" lvl="1" indent="-285750">
              <a:spcBef>
                <a:spcPct val="50000"/>
              </a:spcBef>
              <a:buFont typeface="Arial"/>
              <a:buChar char="•"/>
            </a:pPr>
            <a:r>
              <a:rPr lang="en-US" sz="1600" dirty="0">
                <a:solidFill>
                  <a:srgbClr val="FFFFFF"/>
                </a:solidFill>
              </a:rPr>
              <a:t>Born in 1593 in </a:t>
            </a:r>
            <a:r>
              <a:rPr lang="en-US" sz="1600" dirty="0" smtClean="0">
                <a:solidFill>
                  <a:srgbClr val="FFFFFF"/>
                </a:solidFill>
              </a:rPr>
              <a:t>Rome</a:t>
            </a:r>
            <a:endParaRPr lang="en-US" sz="1600" dirty="0">
              <a:solidFill>
                <a:srgbClr val="FFFFFF"/>
              </a:solidFill>
            </a:endParaRPr>
          </a:p>
          <a:p>
            <a:pPr marL="742950" lvl="1" indent="-285750">
              <a:spcBef>
                <a:spcPct val="50000"/>
              </a:spcBef>
              <a:buFont typeface="Arial"/>
              <a:buChar char="•"/>
            </a:pPr>
            <a:r>
              <a:rPr lang="en-US" sz="1600" dirty="0">
                <a:solidFill>
                  <a:srgbClr val="FFFFFF"/>
                </a:solidFill>
              </a:rPr>
              <a:t>Trained by her father </a:t>
            </a:r>
            <a:r>
              <a:rPr lang="en-US" sz="1600" dirty="0" err="1">
                <a:solidFill>
                  <a:srgbClr val="FFFFFF"/>
                </a:solidFill>
              </a:rPr>
              <a:t>Orazio</a:t>
            </a:r>
            <a:r>
              <a:rPr lang="en-US" sz="1600" dirty="0">
                <a:solidFill>
                  <a:srgbClr val="FFFFFF"/>
                </a:solidFill>
              </a:rPr>
              <a:t> as a painter. It was highly unusual, though not unprecedented for a woman to paint. Artemisia broke free of the traditional restrictions placed on women artists.</a:t>
            </a:r>
            <a:r>
              <a:rPr lang="en-US" sz="1800" dirty="0">
                <a:solidFill>
                  <a:srgbClr val="FFFFFF"/>
                </a:solidFill>
              </a:rPr>
              <a:t> </a:t>
            </a:r>
          </a:p>
          <a:p>
            <a:pPr marL="742950" lvl="1" indent="-285750">
              <a:spcBef>
                <a:spcPct val="50000"/>
              </a:spcBef>
              <a:buFont typeface="Arial"/>
              <a:buChar char="•"/>
            </a:pPr>
            <a:r>
              <a:rPr lang="en-US" sz="1600" dirty="0">
                <a:solidFill>
                  <a:srgbClr val="FFFFFF"/>
                </a:solidFill>
              </a:rPr>
              <a:t>Painted her first ‘masterpiece’</a:t>
            </a:r>
            <a:r>
              <a:rPr lang="en-US" sz="1800" dirty="0">
                <a:solidFill>
                  <a:srgbClr val="FFFFFF"/>
                </a:solidFill>
              </a:rPr>
              <a:t>, </a:t>
            </a:r>
            <a:r>
              <a:rPr lang="en-US" sz="1600" i="1" dirty="0">
                <a:solidFill>
                  <a:srgbClr val="FFFFFF"/>
                </a:solidFill>
              </a:rPr>
              <a:t>Susanna and the </a:t>
            </a:r>
            <a:r>
              <a:rPr lang="en-US" sz="1600" i="1" dirty="0" smtClean="0">
                <a:solidFill>
                  <a:srgbClr val="FFFFFF"/>
                </a:solidFill>
              </a:rPr>
              <a:t>Elders</a:t>
            </a:r>
            <a:r>
              <a:rPr lang="en-US" sz="1600" dirty="0" smtClean="0">
                <a:solidFill>
                  <a:srgbClr val="FFFFFF"/>
                </a:solidFill>
              </a:rPr>
              <a:t> </a:t>
            </a:r>
            <a:r>
              <a:rPr lang="en-US" sz="1600" dirty="0">
                <a:solidFill>
                  <a:srgbClr val="FFFFFF"/>
                </a:solidFill>
              </a:rPr>
              <a:t>in </a:t>
            </a:r>
            <a:r>
              <a:rPr lang="en-US" sz="1600" dirty="0" smtClean="0">
                <a:solidFill>
                  <a:srgbClr val="FFFFFF"/>
                </a:solidFill>
              </a:rPr>
              <a:t>1610 </a:t>
            </a:r>
            <a:r>
              <a:rPr lang="en-US" sz="1600" dirty="0">
                <a:solidFill>
                  <a:srgbClr val="FFFFFF"/>
                </a:solidFill>
              </a:rPr>
              <a:t>when she was 17 years old</a:t>
            </a:r>
          </a:p>
          <a:p>
            <a:pPr marL="742950" lvl="1" indent="-285750">
              <a:spcBef>
                <a:spcPct val="50000"/>
              </a:spcBef>
              <a:buFont typeface="Arial"/>
              <a:buChar char="•"/>
            </a:pPr>
            <a:r>
              <a:rPr lang="en-US" sz="1600" dirty="0">
                <a:solidFill>
                  <a:srgbClr val="FFFFFF"/>
                </a:solidFill>
              </a:rPr>
              <a:t>Raped by </a:t>
            </a:r>
            <a:r>
              <a:rPr lang="en-US" sz="1600" dirty="0" err="1">
                <a:solidFill>
                  <a:srgbClr val="FFFFFF"/>
                </a:solidFill>
              </a:rPr>
              <a:t>Agostino</a:t>
            </a:r>
            <a:r>
              <a:rPr lang="en-US" sz="1600" dirty="0">
                <a:solidFill>
                  <a:srgbClr val="FFFFFF"/>
                </a:solidFill>
              </a:rPr>
              <a:t> </a:t>
            </a:r>
            <a:r>
              <a:rPr lang="en-US" sz="1600" dirty="0" err="1">
                <a:solidFill>
                  <a:srgbClr val="FFFFFF"/>
                </a:solidFill>
              </a:rPr>
              <a:t>Tassi</a:t>
            </a:r>
            <a:r>
              <a:rPr lang="en-US" sz="1600" dirty="0">
                <a:solidFill>
                  <a:srgbClr val="FFFFFF"/>
                </a:solidFill>
              </a:rPr>
              <a:t> in </a:t>
            </a:r>
            <a:r>
              <a:rPr lang="en-US" sz="1600" dirty="0" smtClean="0">
                <a:solidFill>
                  <a:srgbClr val="FFFFFF"/>
                </a:solidFill>
              </a:rPr>
              <a:t>1612 – her art tutor</a:t>
            </a:r>
            <a:endParaRPr lang="en-US" sz="1600" dirty="0">
              <a:solidFill>
                <a:srgbClr val="FFFFFF"/>
              </a:solidFill>
            </a:endParaRPr>
          </a:p>
          <a:p>
            <a:pPr marL="742950" lvl="1" indent="-285750">
              <a:spcBef>
                <a:spcPct val="50000"/>
              </a:spcBef>
              <a:buFont typeface="Arial"/>
              <a:buChar char="•"/>
            </a:pPr>
            <a:r>
              <a:rPr lang="en-US" sz="1600" dirty="0">
                <a:solidFill>
                  <a:srgbClr val="FFFFFF"/>
                </a:solidFill>
              </a:rPr>
              <a:t>Painted </a:t>
            </a:r>
            <a:r>
              <a:rPr lang="en-US" sz="1600" i="1" dirty="0">
                <a:solidFill>
                  <a:srgbClr val="FFFFFF"/>
                </a:solidFill>
              </a:rPr>
              <a:t>Judith Slaying </a:t>
            </a:r>
            <a:r>
              <a:rPr lang="en-US" sz="1600" i="1" dirty="0" err="1">
                <a:solidFill>
                  <a:srgbClr val="FFFFFF"/>
                </a:solidFill>
              </a:rPr>
              <a:t>Holofernes</a:t>
            </a:r>
            <a:r>
              <a:rPr lang="en-US" sz="1600" dirty="0">
                <a:solidFill>
                  <a:srgbClr val="FFFFFF"/>
                </a:solidFill>
              </a:rPr>
              <a:t> in 1613</a:t>
            </a:r>
          </a:p>
          <a:p>
            <a:pPr marL="742950" lvl="1" indent="-285750">
              <a:spcBef>
                <a:spcPct val="50000"/>
              </a:spcBef>
              <a:buFont typeface="Arial"/>
              <a:buChar char="•"/>
            </a:pPr>
            <a:r>
              <a:rPr lang="en-US" sz="1600" dirty="0">
                <a:solidFill>
                  <a:srgbClr val="FFFFFF"/>
                </a:solidFill>
              </a:rPr>
              <a:t>Married in 1614; moved to Florence; had a daughter named </a:t>
            </a:r>
            <a:r>
              <a:rPr lang="en-US" sz="1600" dirty="0" smtClean="0">
                <a:solidFill>
                  <a:srgbClr val="FFFFFF"/>
                </a:solidFill>
              </a:rPr>
              <a:t>Palmira</a:t>
            </a:r>
            <a:endParaRPr lang="en-US" sz="1600" dirty="0">
              <a:solidFill>
                <a:srgbClr val="FFFFFF"/>
              </a:solidFill>
            </a:endParaRPr>
          </a:p>
          <a:p>
            <a:pPr marL="742950" lvl="1" indent="-285750">
              <a:spcBef>
                <a:spcPct val="50000"/>
              </a:spcBef>
              <a:buFont typeface="Arial"/>
              <a:buChar char="•"/>
            </a:pPr>
            <a:r>
              <a:rPr lang="en-US" sz="1600" dirty="0">
                <a:solidFill>
                  <a:srgbClr val="FFFFFF"/>
                </a:solidFill>
              </a:rPr>
              <a:t>Became a member of the Florence Academy of Design in 1616, a remarkable achievement</a:t>
            </a:r>
          </a:p>
          <a:p>
            <a:pPr marL="742950" lvl="1" indent="-285750">
              <a:spcBef>
                <a:spcPct val="50000"/>
              </a:spcBef>
              <a:buFont typeface="Arial"/>
              <a:buChar char="•"/>
            </a:pPr>
            <a:r>
              <a:rPr lang="en-US" sz="1600" dirty="0">
                <a:solidFill>
                  <a:srgbClr val="FFFFFF"/>
                </a:solidFill>
              </a:rPr>
              <a:t>Returned to Rome in 1621 after death of her </a:t>
            </a:r>
            <a:r>
              <a:rPr lang="en-US" sz="1600" dirty="0" smtClean="0">
                <a:solidFill>
                  <a:srgbClr val="FFFFFF"/>
                </a:solidFill>
              </a:rPr>
              <a:t>patron</a:t>
            </a:r>
            <a:endParaRPr lang="en-US" sz="1600" dirty="0">
              <a:solidFill>
                <a:srgbClr val="FFFFFF"/>
              </a:solidFill>
            </a:endParaRPr>
          </a:p>
          <a:p>
            <a:pPr marL="742950" lvl="1" indent="-285750">
              <a:spcBef>
                <a:spcPct val="50000"/>
              </a:spcBef>
              <a:buFont typeface="Arial"/>
              <a:buChar char="•"/>
            </a:pPr>
            <a:r>
              <a:rPr lang="en-US" sz="1600" dirty="0">
                <a:solidFill>
                  <a:srgbClr val="FFFFFF"/>
                </a:solidFill>
              </a:rPr>
              <a:t>Moved to Genoa in 1621; painted </a:t>
            </a:r>
            <a:r>
              <a:rPr lang="en-US" sz="1600" i="1" dirty="0" err="1">
                <a:solidFill>
                  <a:srgbClr val="FFFFFF"/>
                </a:solidFill>
              </a:rPr>
              <a:t>Lucretia</a:t>
            </a:r>
            <a:endParaRPr lang="en-US" sz="1600" i="1" dirty="0">
              <a:solidFill>
                <a:srgbClr val="FFFFFF"/>
              </a:solidFill>
            </a:endParaRPr>
          </a:p>
          <a:p>
            <a:pPr marL="742950" lvl="1" indent="-285750">
              <a:spcBef>
                <a:spcPct val="50000"/>
              </a:spcBef>
              <a:buFont typeface="Arial"/>
              <a:buChar char="•"/>
            </a:pPr>
            <a:r>
              <a:rPr lang="en-US" sz="1600" dirty="0">
                <a:solidFill>
                  <a:srgbClr val="FFFFFF"/>
                </a:solidFill>
              </a:rPr>
              <a:t>Returned to Rome; separated from husband; had another daughter</a:t>
            </a:r>
          </a:p>
          <a:p>
            <a:pPr marL="742950" lvl="1" indent="-285750">
              <a:spcBef>
                <a:spcPct val="50000"/>
              </a:spcBef>
              <a:buFont typeface="Arial"/>
              <a:buChar char="•"/>
            </a:pPr>
            <a:r>
              <a:rPr lang="en-US" sz="1600" dirty="0">
                <a:solidFill>
                  <a:srgbClr val="FFFFFF"/>
                </a:solidFill>
              </a:rPr>
              <a:t>Moved to Naples between 1626-30 where she remained until 1638</a:t>
            </a:r>
          </a:p>
          <a:p>
            <a:pPr marL="742950" lvl="1" indent="-285750">
              <a:spcBef>
                <a:spcPct val="50000"/>
              </a:spcBef>
              <a:buFont typeface="Arial"/>
              <a:buChar char="•"/>
            </a:pPr>
            <a:r>
              <a:rPr lang="en-US" sz="1600" dirty="0">
                <a:solidFill>
                  <a:srgbClr val="FFFFFF"/>
                </a:solidFill>
              </a:rPr>
              <a:t>Received patronage from King Charles I of England from 1638-41</a:t>
            </a:r>
          </a:p>
          <a:p>
            <a:pPr marL="742950" lvl="1" indent="-285750">
              <a:spcBef>
                <a:spcPct val="50000"/>
              </a:spcBef>
              <a:buFont typeface="Arial"/>
              <a:buChar char="•"/>
            </a:pPr>
            <a:r>
              <a:rPr lang="en-US" sz="1600" dirty="0">
                <a:solidFill>
                  <a:srgbClr val="FFFFFF"/>
                </a:solidFill>
              </a:rPr>
              <a:t>Returned to Naples where she lived until her death in 1652</a:t>
            </a:r>
          </a:p>
          <a:p>
            <a:pPr lvl="1">
              <a:spcBef>
                <a:spcPct val="50000"/>
              </a:spcBef>
              <a:buFontTx/>
              <a:buChar char="•"/>
            </a:pP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pPr eaLnBrk="0" hangingPunct="0"/>
            <a:endParaRPr lang="en-US" sz="4400">
              <a:solidFill>
                <a:schemeClr val="tx2"/>
              </a:solidFill>
            </a:endParaRPr>
          </a:p>
        </p:txBody>
      </p:sp>
      <p:sp>
        <p:nvSpPr>
          <p:cNvPr id="40964" name="Text Box 4"/>
          <p:cNvSpPr txBox="1">
            <a:spLocks noChangeArrowheads="1"/>
          </p:cNvSpPr>
          <p:nvPr/>
        </p:nvSpPr>
        <p:spPr bwMode="auto">
          <a:xfrm>
            <a:off x="0" y="838200"/>
            <a:ext cx="9144000" cy="5816979"/>
          </a:xfrm>
          <a:prstGeom prst="rect">
            <a:avLst/>
          </a:prstGeom>
          <a:solidFill>
            <a:schemeClr val="tx1"/>
          </a:solidFill>
          <a:ln w="9525">
            <a:noFill/>
            <a:miter lim="800000"/>
            <a:headEnd/>
            <a:tailEnd/>
          </a:ln>
        </p:spPr>
        <p:txBody>
          <a:bodyPr wrap="square">
            <a:spAutoFit/>
          </a:bodyPr>
          <a:lstStyle/>
          <a:p>
            <a:pPr marL="914400" lvl="1" indent="-457200">
              <a:spcBef>
                <a:spcPct val="50000"/>
              </a:spcBef>
            </a:pPr>
            <a:r>
              <a:rPr lang="en-US" sz="1800" b="1" dirty="0" smtClean="0">
                <a:solidFill>
                  <a:srgbClr val="FFFFFF"/>
                </a:solidFill>
              </a:rPr>
              <a:t>Artistic Style</a:t>
            </a:r>
            <a:br>
              <a:rPr lang="en-US" sz="1800" b="1" dirty="0" smtClean="0">
                <a:solidFill>
                  <a:srgbClr val="FFFFFF"/>
                </a:solidFill>
              </a:rPr>
            </a:br>
            <a:endParaRPr lang="en-US" sz="1800" b="1" dirty="0">
              <a:solidFill>
                <a:srgbClr val="FFFFFF"/>
              </a:solidFill>
            </a:endParaRPr>
          </a:p>
          <a:p>
            <a:pPr marL="914400" lvl="1" indent="-457200">
              <a:spcBef>
                <a:spcPct val="50000"/>
              </a:spcBef>
              <a:buFontTx/>
              <a:buAutoNum type="arabicPeriod"/>
            </a:pPr>
            <a:r>
              <a:rPr lang="en-US" sz="1600" dirty="0">
                <a:solidFill>
                  <a:srgbClr val="FFFFFF"/>
                </a:solidFill>
              </a:rPr>
              <a:t>Worked with the </a:t>
            </a:r>
            <a:r>
              <a:rPr lang="en-US" sz="1600" dirty="0" smtClean="0">
                <a:solidFill>
                  <a:srgbClr val="FFFFFF"/>
                </a:solidFill>
              </a:rPr>
              <a:t>Chiaroscuro </a:t>
            </a:r>
            <a:r>
              <a:rPr lang="en-US" sz="1600" dirty="0">
                <a:solidFill>
                  <a:srgbClr val="FFFFFF"/>
                </a:solidFill>
              </a:rPr>
              <a:t>style, influenced by Caravaggio</a:t>
            </a:r>
          </a:p>
          <a:p>
            <a:pPr marL="914400" lvl="1" indent="-457200">
              <a:spcBef>
                <a:spcPct val="50000"/>
              </a:spcBef>
              <a:buFontTx/>
              <a:buAutoNum type="arabicPeriod"/>
            </a:pPr>
            <a:r>
              <a:rPr lang="en-US" sz="1600" dirty="0">
                <a:solidFill>
                  <a:srgbClr val="FFFFFF"/>
                </a:solidFill>
              </a:rPr>
              <a:t>Dramatic realism based on biblical, primarily Old Testament stories</a:t>
            </a:r>
          </a:p>
          <a:p>
            <a:pPr marL="914400" lvl="1" indent="-457200">
              <a:spcBef>
                <a:spcPct val="50000"/>
              </a:spcBef>
              <a:buFontTx/>
              <a:buAutoNum type="arabicPeriod"/>
            </a:pPr>
            <a:r>
              <a:rPr lang="en-US" sz="1600" dirty="0">
                <a:solidFill>
                  <a:srgbClr val="FFFFFF"/>
                </a:solidFill>
              </a:rPr>
              <a:t>Mythological female narratives in both heroic and tragic themes</a:t>
            </a:r>
          </a:p>
          <a:p>
            <a:pPr marL="914400" lvl="1" indent="-457200">
              <a:spcBef>
                <a:spcPct val="50000"/>
              </a:spcBef>
              <a:buFontTx/>
              <a:buAutoNum type="arabicPeriod"/>
            </a:pPr>
            <a:r>
              <a:rPr lang="en-US" sz="1600" dirty="0">
                <a:solidFill>
                  <a:srgbClr val="FFFFFF"/>
                </a:solidFill>
              </a:rPr>
              <a:t>Women generally were not allowed to paint nudes, </a:t>
            </a:r>
            <a:r>
              <a:rPr lang="en-US" sz="1600" dirty="0" smtClean="0">
                <a:solidFill>
                  <a:srgbClr val="FFFFFF"/>
                </a:solidFill>
              </a:rPr>
              <a:t>so they </a:t>
            </a:r>
            <a:r>
              <a:rPr lang="en-US" sz="1600" dirty="0">
                <a:solidFill>
                  <a:srgbClr val="FFFFFF"/>
                </a:solidFill>
              </a:rPr>
              <a:t>were restricted to ‘lower’ subjects such as still life and portraiture. </a:t>
            </a:r>
            <a:r>
              <a:rPr lang="en-US" sz="1600" dirty="0" err="1">
                <a:solidFill>
                  <a:srgbClr val="FFFFFF"/>
                </a:solidFill>
              </a:rPr>
              <a:t>Artemesia</a:t>
            </a:r>
            <a:r>
              <a:rPr lang="en-US" sz="1600" dirty="0">
                <a:solidFill>
                  <a:srgbClr val="FFFFFF"/>
                </a:solidFill>
              </a:rPr>
              <a:t> broke through this restriction.</a:t>
            </a:r>
          </a:p>
          <a:p>
            <a:pPr marL="914400" lvl="1" indent="-457200">
              <a:spcBef>
                <a:spcPct val="50000"/>
              </a:spcBef>
              <a:buFontTx/>
              <a:buAutoNum type="arabicPeriod"/>
            </a:pPr>
            <a:r>
              <a:rPr lang="en-US" sz="1600" dirty="0">
                <a:solidFill>
                  <a:srgbClr val="FFFFFF"/>
                </a:solidFill>
              </a:rPr>
              <a:t>Female heroines are generally quite fleshy, sensual, rounded and feminine, but are not passive victims or stereotypes. They use their intelligence, display courage and are virtuous. </a:t>
            </a:r>
            <a:r>
              <a:rPr lang="en-US" sz="1600" dirty="0" err="1">
                <a:solidFill>
                  <a:srgbClr val="FFFFFF"/>
                </a:solidFill>
              </a:rPr>
              <a:t>Artemesia</a:t>
            </a:r>
            <a:r>
              <a:rPr lang="en-US" sz="1600" dirty="0">
                <a:solidFill>
                  <a:srgbClr val="FFFFFF"/>
                </a:solidFill>
              </a:rPr>
              <a:t> seems to identify directly with these heroines</a:t>
            </a:r>
          </a:p>
          <a:p>
            <a:pPr marL="914400" lvl="1" indent="-457200">
              <a:spcBef>
                <a:spcPct val="50000"/>
              </a:spcBef>
              <a:buFontTx/>
              <a:buAutoNum type="arabicPeriod"/>
            </a:pPr>
            <a:r>
              <a:rPr lang="en-US" sz="1600" dirty="0">
                <a:solidFill>
                  <a:srgbClr val="FFFFFF"/>
                </a:solidFill>
              </a:rPr>
              <a:t>Often depicted scenes in the ‘</a:t>
            </a:r>
            <a:r>
              <a:rPr lang="en-US" sz="1600" dirty="0" smtClean="0">
                <a:solidFill>
                  <a:srgbClr val="FFFFFF"/>
                </a:solidFill>
              </a:rPr>
              <a:t>decisive, contemplative </a:t>
            </a:r>
            <a:r>
              <a:rPr lang="en-US" sz="1600" dirty="0">
                <a:solidFill>
                  <a:srgbClr val="FFFFFF"/>
                </a:solidFill>
              </a:rPr>
              <a:t>moment’, </a:t>
            </a:r>
            <a:r>
              <a:rPr lang="en-US" sz="1600" dirty="0" err="1">
                <a:solidFill>
                  <a:srgbClr val="FFFFFF"/>
                </a:solidFill>
              </a:rPr>
              <a:t>emphasising</a:t>
            </a:r>
            <a:r>
              <a:rPr lang="en-US" sz="1600" dirty="0">
                <a:solidFill>
                  <a:srgbClr val="FFFFFF"/>
                </a:solidFill>
              </a:rPr>
              <a:t> the decision-making powers of her heroines. Themes are often quite violent.</a:t>
            </a:r>
          </a:p>
          <a:p>
            <a:pPr marL="914400" lvl="1" indent="-457200">
              <a:spcBef>
                <a:spcPct val="50000"/>
              </a:spcBef>
              <a:buFontTx/>
              <a:buAutoNum type="arabicPeriod"/>
            </a:pPr>
            <a:r>
              <a:rPr lang="en-US" sz="1600" dirty="0">
                <a:solidFill>
                  <a:srgbClr val="FFFFFF"/>
                </a:solidFill>
              </a:rPr>
              <a:t>Paintings often display strong diagonals and sweeping curves, which create movement and add to the Baroque ‘theatricality’</a:t>
            </a:r>
          </a:p>
          <a:p>
            <a:pPr marL="914400" lvl="1" indent="-457200">
              <a:spcBef>
                <a:spcPct val="50000"/>
              </a:spcBef>
              <a:buFontTx/>
              <a:buAutoNum type="arabicPeriod"/>
            </a:pPr>
            <a:r>
              <a:rPr lang="en-US" sz="1600" dirty="0">
                <a:solidFill>
                  <a:srgbClr val="FFFFFF"/>
                </a:solidFill>
              </a:rPr>
              <a:t>Figures emerge from deep shadows; heavily cropped compositions; space is often quite shallow and figures are near the frontal plane</a:t>
            </a:r>
          </a:p>
          <a:p>
            <a:pPr marL="914400" lvl="1" indent="-457200">
              <a:spcBef>
                <a:spcPct val="50000"/>
              </a:spcBef>
              <a:buFontTx/>
              <a:buAutoNum type="arabicPeriod"/>
            </a:pPr>
            <a:r>
              <a:rPr lang="en-US" sz="1600" dirty="0">
                <a:solidFill>
                  <a:srgbClr val="FFFFFF"/>
                </a:solidFill>
              </a:rPr>
              <a:t>Highly skilled at rendering figures, drapery and details such as jewelry. </a:t>
            </a:r>
          </a:p>
          <a:p>
            <a:pPr marL="914400" lvl="1" indent="-457200">
              <a:spcBef>
                <a:spcPct val="50000"/>
              </a:spcBef>
              <a:buFontTx/>
              <a:buChar char="•"/>
            </a:pPr>
            <a:endParaRPr lang="en-US" sz="1600" dirty="0"/>
          </a:p>
        </p:txBody>
      </p:sp>
      <p:sp>
        <p:nvSpPr>
          <p:cNvPr id="5" name="Text Box 3"/>
          <p:cNvSpPr txBox="1">
            <a:spLocks noChangeArrowheads="1"/>
          </p:cNvSpPr>
          <p:nvPr/>
        </p:nvSpPr>
        <p:spPr bwMode="auto">
          <a:xfrm>
            <a:off x="381000" y="152400"/>
            <a:ext cx="8458200" cy="579438"/>
          </a:xfrm>
          <a:prstGeom prst="rect">
            <a:avLst/>
          </a:prstGeom>
          <a:solidFill>
            <a:schemeClr val="tx1"/>
          </a:solidFill>
          <a:ln w="9525">
            <a:noFill/>
            <a:miter lim="800000"/>
            <a:headEnd/>
            <a:tailEnd/>
          </a:ln>
        </p:spPr>
        <p:txBody>
          <a:bodyPr>
            <a:spAutoFit/>
          </a:bodyPr>
          <a:lstStyle/>
          <a:p>
            <a:pPr algn="ctr">
              <a:spcBef>
                <a:spcPct val="50000"/>
              </a:spcBef>
            </a:pPr>
            <a:r>
              <a:rPr lang="en-US" sz="3200" b="1" dirty="0">
                <a:solidFill>
                  <a:srgbClr val="FFFFFF"/>
                </a:solidFill>
              </a:rPr>
              <a:t>Artemisia Gentileschi</a:t>
            </a:r>
            <a:endParaRPr lang="en-AU" sz="32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43011" name="Text Box 3"/>
          <p:cNvSpPr txBox="1">
            <a:spLocks noChangeArrowheads="1"/>
          </p:cNvSpPr>
          <p:nvPr/>
        </p:nvSpPr>
        <p:spPr bwMode="auto">
          <a:xfrm>
            <a:off x="4953000" y="632936"/>
            <a:ext cx="3657600" cy="738664"/>
          </a:xfrm>
          <a:prstGeom prst="rect">
            <a:avLst/>
          </a:prstGeom>
          <a:noFill/>
          <a:ln w="9525">
            <a:noFill/>
            <a:miter lim="800000"/>
            <a:headEnd/>
            <a:tailEnd/>
          </a:ln>
        </p:spPr>
        <p:txBody>
          <a:bodyPr wrap="square">
            <a:spAutoFit/>
          </a:bodyPr>
          <a:lstStyle/>
          <a:p>
            <a:pPr algn="ctr">
              <a:spcBef>
                <a:spcPct val="50000"/>
              </a:spcBef>
            </a:pPr>
            <a:r>
              <a:rPr lang="en-US" sz="1400" dirty="0">
                <a:solidFill>
                  <a:srgbClr val="FFFFFF"/>
                </a:solidFill>
                <a:latin typeface="+mj-lt"/>
              </a:rPr>
              <a:t>Artemisia Gentileschi, </a:t>
            </a:r>
            <a:r>
              <a:rPr lang="en-US" sz="1400" dirty="0" smtClean="0">
                <a:solidFill>
                  <a:srgbClr val="FFFFFF"/>
                </a:solidFill>
                <a:latin typeface="+mj-lt"/>
              </a:rPr>
              <a:t/>
            </a:r>
            <a:br>
              <a:rPr lang="en-US" sz="1400" dirty="0" smtClean="0">
                <a:solidFill>
                  <a:srgbClr val="FFFFFF"/>
                </a:solidFill>
                <a:latin typeface="+mj-lt"/>
              </a:rPr>
            </a:br>
            <a:r>
              <a:rPr lang="en-US" sz="1400" i="1" dirty="0" smtClean="0">
                <a:solidFill>
                  <a:srgbClr val="FFFFFF"/>
                </a:solidFill>
                <a:latin typeface="+mj-lt"/>
              </a:rPr>
              <a:t>Susannah </a:t>
            </a:r>
            <a:r>
              <a:rPr lang="en-US" sz="1400" i="1" dirty="0">
                <a:solidFill>
                  <a:srgbClr val="FFFFFF"/>
                </a:solidFill>
                <a:latin typeface="+mj-lt"/>
              </a:rPr>
              <a:t>and the Elders, </a:t>
            </a:r>
            <a:r>
              <a:rPr lang="en-US" sz="1400" i="1" dirty="0" smtClean="0">
                <a:solidFill>
                  <a:srgbClr val="FFFFFF"/>
                </a:solidFill>
                <a:latin typeface="+mj-lt"/>
              </a:rPr>
              <a:t/>
            </a:r>
            <a:br>
              <a:rPr lang="en-US" sz="1400" i="1" dirty="0" smtClean="0">
                <a:solidFill>
                  <a:srgbClr val="FFFFFF"/>
                </a:solidFill>
                <a:latin typeface="+mj-lt"/>
              </a:rPr>
            </a:br>
            <a:r>
              <a:rPr lang="en-US" sz="1400" i="1" dirty="0" smtClean="0">
                <a:solidFill>
                  <a:srgbClr val="FFFFFF"/>
                </a:solidFill>
                <a:latin typeface="+mj-lt"/>
              </a:rPr>
              <a:t>1610</a:t>
            </a:r>
            <a:endParaRPr lang="en-US" sz="1400" dirty="0">
              <a:solidFill>
                <a:srgbClr val="FFFFFF"/>
              </a:solidFill>
              <a:latin typeface="+mj-lt"/>
            </a:endParaRPr>
          </a:p>
        </p:txBody>
      </p:sp>
      <p:pic>
        <p:nvPicPr>
          <p:cNvPr id="43012" name="Picture 5" descr="\\columba\users\Teachers\seidermans\My Pictures\Sussanah and the Elders, 1610.jpg"/>
          <p:cNvPicPr>
            <a:picLocks noChangeAspect="1" noChangeArrowheads="1"/>
          </p:cNvPicPr>
          <p:nvPr/>
        </p:nvPicPr>
        <p:blipFill>
          <a:blip r:embed="rId2" cstate="print"/>
          <a:srcRect/>
          <a:stretch>
            <a:fillRect/>
          </a:stretch>
        </p:blipFill>
        <p:spPr bwMode="auto">
          <a:xfrm>
            <a:off x="304800" y="228600"/>
            <a:ext cx="4343400" cy="6392388"/>
          </a:xfrm>
          <a:prstGeom prst="rect">
            <a:avLst/>
          </a:prstGeom>
          <a:noFill/>
          <a:ln w="9525">
            <a:noFill/>
            <a:miter lim="800000"/>
            <a:headEnd/>
            <a:tailEnd/>
          </a:ln>
        </p:spPr>
      </p:pic>
      <p:sp>
        <p:nvSpPr>
          <p:cNvPr id="43013" name="Text Box 6"/>
          <p:cNvSpPr txBox="1">
            <a:spLocks noChangeArrowheads="1"/>
          </p:cNvSpPr>
          <p:nvPr/>
        </p:nvSpPr>
        <p:spPr bwMode="auto">
          <a:xfrm>
            <a:off x="4876800" y="1828800"/>
            <a:ext cx="3962400" cy="4401205"/>
          </a:xfrm>
          <a:prstGeom prst="rect">
            <a:avLst/>
          </a:prstGeom>
          <a:noFill/>
          <a:ln w="9525">
            <a:noFill/>
            <a:miter lim="800000"/>
            <a:headEnd/>
            <a:tailEnd/>
          </a:ln>
        </p:spPr>
        <p:txBody>
          <a:bodyPr wrap="square">
            <a:spAutoFit/>
          </a:bodyPr>
          <a:lstStyle/>
          <a:p>
            <a:pPr fontAlgn="ctr">
              <a:spcBef>
                <a:spcPct val="50000"/>
              </a:spcBef>
            </a:pPr>
            <a:r>
              <a:rPr lang="en-AU" sz="1600" dirty="0">
                <a:solidFill>
                  <a:srgbClr val="FFFFFF"/>
                </a:solidFill>
                <a:latin typeface="+mj-lt"/>
              </a:rPr>
              <a:t>The story of Susannah and the Elders is an instructive moral tale about lust and the corruption of officials. Susannah, whilst bathing naked, was spied upon by two elders of her tribe. When she confronted them they threatened to blackmail her if she refused to sleep with them. She refused and they accused her publicly of having committed adultery. For this she was condemned to death. The young Prophet Daniel was unconvinced of her guilt and decided to question each elder separately. He found serious inconsistencies in their accounts of what they had supposedly witnessed together. They in turn were sentenced to death and Susannah was freed and her reputation restored. </a:t>
            </a:r>
          </a:p>
          <a:p>
            <a:pPr>
              <a:spcBef>
                <a:spcPct val="50000"/>
              </a:spcBef>
            </a:pPr>
            <a:endParaRPr lang="en-AU" sz="1600" dirty="0">
              <a:solidFill>
                <a:srgbClr val="FFFF99"/>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26"/>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pic>
        <p:nvPicPr>
          <p:cNvPr id="44035" name="Picture 1027" descr="C:\Art Images\Scanned Images A-M\G\Gentileschi\Gentileschi Judith Slaying.jpg"/>
          <p:cNvPicPr>
            <a:picLocks noChangeAspect="1" noChangeArrowheads="1"/>
          </p:cNvPicPr>
          <p:nvPr/>
        </p:nvPicPr>
        <p:blipFill rotWithShape="1">
          <a:blip r:embed="rId2" cstate="print">
            <a:lum bright="7000" contrast="1000"/>
          </a:blip>
          <a:srcRect l="1962" t="-1" r="2452" b="1473"/>
          <a:stretch/>
        </p:blipFill>
        <p:spPr bwMode="auto">
          <a:xfrm>
            <a:off x="228600" y="228600"/>
            <a:ext cx="4812818" cy="6400800"/>
          </a:xfrm>
          <a:prstGeom prst="rect">
            <a:avLst/>
          </a:prstGeom>
          <a:noFill/>
          <a:ln w="9525">
            <a:noFill/>
            <a:miter lim="800000"/>
            <a:headEnd/>
            <a:tailEnd/>
          </a:ln>
        </p:spPr>
      </p:pic>
      <p:sp>
        <p:nvSpPr>
          <p:cNvPr id="44036" name="Text Box 1028"/>
          <p:cNvSpPr txBox="1">
            <a:spLocks noChangeArrowheads="1"/>
          </p:cNvSpPr>
          <p:nvPr/>
        </p:nvSpPr>
        <p:spPr bwMode="auto">
          <a:xfrm>
            <a:off x="4953000" y="228600"/>
            <a:ext cx="4038600" cy="738664"/>
          </a:xfrm>
          <a:prstGeom prst="rect">
            <a:avLst/>
          </a:prstGeom>
          <a:noFill/>
          <a:ln w="9525">
            <a:noFill/>
            <a:miter lim="800000"/>
            <a:headEnd/>
            <a:tailEnd/>
          </a:ln>
        </p:spPr>
        <p:txBody>
          <a:bodyPr wrap="square">
            <a:spAutoFit/>
          </a:bodyPr>
          <a:lstStyle/>
          <a:p>
            <a:pPr algn="ctr">
              <a:spcBef>
                <a:spcPct val="50000"/>
              </a:spcBef>
            </a:pPr>
            <a:r>
              <a:rPr lang="en-US" sz="1400" dirty="0">
                <a:solidFill>
                  <a:srgbClr val="FFFFFF"/>
                </a:solidFill>
                <a:latin typeface="+mj-lt"/>
              </a:rPr>
              <a:t>Artemisia Gentileschi, </a:t>
            </a:r>
            <a:r>
              <a:rPr lang="en-US" sz="1400" dirty="0" smtClean="0">
                <a:solidFill>
                  <a:srgbClr val="FFFFFF"/>
                </a:solidFill>
                <a:latin typeface="+mj-lt"/>
              </a:rPr>
              <a:t/>
            </a:r>
            <a:br>
              <a:rPr lang="en-US" sz="1400" dirty="0" smtClean="0">
                <a:solidFill>
                  <a:srgbClr val="FFFFFF"/>
                </a:solidFill>
                <a:latin typeface="+mj-lt"/>
              </a:rPr>
            </a:br>
            <a:r>
              <a:rPr lang="en-US" sz="1400" i="1" dirty="0" smtClean="0">
                <a:solidFill>
                  <a:srgbClr val="FFFFFF"/>
                </a:solidFill>
                <a:latin typeface="+mj-lt"/>
              </a:rPr>
              <a:t>Judith </a:t>
            </a:r>
            <a:r>
              <a:rPr lang="en-US" sz="1400" i="1" dirty="0">
                <a:solidFill>
                  <a:srgbClr val="FFFFFF"/>
                </a:solidFill>
                <a:latin typeface="+mj-lt"/>
              </a:rPr>
              <a:t>Slaying </a:t>
            </a:r>
            <a:r>
              <a:rPr lang="en-US" sz="1400" i="1" dirty="0" err="1">
                <a:solidFill>
                  <a:srgbClr val="FFFFFF"/>
                </a:solidFill>
                <a:latin typeface="+mj-lt"/>
              </a:rPr>
              <a:t>Holofernes</a:t>
            </a:r>
            <a:r>
              <a:rPr lang="en-US" sz="1400" i="1" dirty="0">
                <a:solidFill>
                  <a:srgbClr val="FFFFFF"/>
                </a:solidFill>
                <a:latin typeface="+mj-lt"/>
              </a:rPr>
              <a:t>, </a:t>
            </a:r>
            <a:r>
              <a:rPr lang="en-US" sz="1400" i="1" dirty="0" smtClean="0">
                <a:solidFill>
                  <a:srgbClr val="FFFFFF"/>
                </a:solidFill>
                <a:latin typeface="+mj-lt"/>
              </a:rPr>
              <a:t/>
            </a:r>
            <a:br>
              <a:rPr lang="en-US" sz="1400" i="1" dirty="0" smtClean="0">
                <a:solidFill>
                  <a:srgbClr val="FFFFFF"/>
                </a:solidFill>
                <a:latin typeface="+mj-lt"/>
              </a:rPr>
            </a:br>
            <a:r>
              <a:rPr lang="en-US" sz="1400" i="1" dirty="0" smtClean="0">
                <a:solidFill>
                  <a:srgbClr val="FFFFFF"/>
                </a:solidFill>
                <a:latin typeface="+mj-lt"/>
              </a:rPr>
              <a:t>1612</a:t>
            </a:r>
            <a:endParaRPr lang="en-US" sz="1400" dirty="0">
              <a:solidFill>
                <a:srgbClr val="FFFFFF"/>
              </a:solidFill>
              <a:latin typeface="+mj-lt"/>
            </a:endParaRPr>
          </a:p>
        </p:txBody>
      </p:sp>
      <p:sp>
        <p:nvSpPr>
          <p:cNvPr id="44037" name="Text Box 1029"/>
          <p:cNvSpPr txBox="1">
            <a:spLocks noChangeArrowheads="1"/>
          </p:cNvSpPr>
          <p:nvPr/>
        </p:nvSpPr>
        <p:spPr bwMode="auto">
          <a:xfrm>
            <a:off x="5106357" y="1066800"/>
            <a:ext cx="4037643" cy="6078586"/>
          </a:xfrm>
          <a:prstGeom prst="rect">
            <a:avLst/>
          </a:prstGeom>
          <a:noFill/>
          <a:ln w="9525">
            <a:noFill/>
            <a:miter lim="800000"/>
            <a:headEnd/>
            <a:tailEnd/>
          </a:ln>
        </p:spPr>
        <p:txBody>
          <a:bodyPr wrap="square">
            <a:spAutoFit/>
          </a:bodyPr>
          <a:lstStyle/>
          <a:p>
            <a:pPr>
              <a:spcBef>
                <a:spcPct val="50000"/>
              </a:spcBef>
            </a:pPr>
            <a:r>
              <a:rPr lang="en-US" sz="1400" dirty="0" smtClean="0">
                <a:solidFill>
                  <a:srgbClr val="FFFFFF"/>
                </a:solidFill>
                <a:latin typeface="+mj-lt"/>
              </a:rPr>
              <a:t>A</a:t>
            </a:r>
            <a:r>
              <a:rPr lang="en-AU" sz="1400" dirty="0" err="1" smtClean="0">
                <a:solidFill>
                  <a:srgbClr val="FFFFFF"/>
                </a:solidFill>
                <a:latin typeface="+mj-lt"/>
              </a:rPr>
              <a:t>rtemisia</a:t>
            </a:r>
            <a:r>
              <a:rPr lang="en-AU" sz="1400" dirty="0" smtClean="0">
                <a:solidFill>
                  <a:srgbClr val="FFFFFF"/>
                </a:solidFill>
                <a:latin typeface="+mj-lt"/>
              </a:rPr>
              <a:t> </a:t>
            </a:r>
            <a:r>
              <a:rPr lang="en-AU" sz="1400" dirty="0">
                <a:solidFill>
                  <a:srgbClr val="FFFFFF"/>
                </a:solidFill>
                <a:latin typeface="+mj-lt"/>
              </a:rPr>
              <a:t>may have painted </a:t>
            </a:r>
            <a:r>
              <a:rPr lang="en-AU" sz="1400" dirty="0" smtClean="0">
                <a:solidFill>
                  <a:srgbClr val="FFFFFF"/>
                </a:solidFill>
                <a:latin typeface="+mj-lt"/>
              </a:rPr>
              <a:t>this </a:t>
            </a:r>
            <a:r>
              <a:rPr lang="en-AU" sz="1400" dirty="0">
                <a:solidFill>
                  <a:srgbClr val="FFFFFF"/>
                </a:solidFill>
                <a:latin typeface="+mj-lt"/>
              </a:rPr>
              <a:t>scene during or just after the trial of </a:t>
            </a:r>
            <a:r>
              <a:rPr lang="en-US" sz="1400" dirty="0" err="1">
                <a:solidFill>
                  <a:srgbClr val="FFFFFF"/>
                </a:solidFill>
                <a:latin typeface="+mj-lt"/>
              </a:rPr>
              <a:t>Agostino</a:t>
            </a:r>
            <a:r>
              <a:rPr lang="en-US" sz="1400" dirty="0">
                <a:solidFill>
                  <a:srgbClr val="FFFFFF"/>
                </a:solidFill>
                <a:latin typeface="+mj-lt"/>
              </a:rPr>
              <a:t> </a:t>
            </a:r>
            <a:r>
              <a:rPr lang="en-AU" sz="1400" dirty="0" err="1">
                <a:solidFill>
                  <a:srgbClr val="FFFFFF"/>
                </a:solidFill>
                <a:latin typeface="+mj-lt"/>
              </a:rPr>
              <a:t>Tassi</a:t>
            </a:r>
            <a:r>
              <a:rPr lang="en-AU" sz="1400" dirty="0">
                <a:solidFill>
                  <a:srgbClr val="FFFFFF"/>
                </a:solidFill>
                <a:latin typeface="+mj-lt"/>
              </a:rPr>
              <a:t> for raping her. He denied the charges but couldn't shrug off his record of sex crimes. He had previously served time for raping his sister-in-law and conspiring to murder his wife, whom he "acquired" by rape.</a:t>
            </a:r>
          </a:p>
          <a:p>
            <a:pPr>
              <a:spcBef>
                <a:spcPct val="50000"/>
              </a:spcBef>
            </a:pPr>
            <a:r>
              <a:rPr lang="en-AU" sz="1400" dirty="0">
                <a:solidFill>
                  <a:srgbClr val="FFFFFF"/>
                </a:solidFill>
                <a:latin typeface="+mj-lt"/>
              </a:rPr>
              <a:t>It appears that after a long period of sexual harassment by </a:t>
            </a:r>
            <a:r>
              <a:rPr lang="en-AU" sz="1400" dirty="0" err="1">
                <a:solidFill>
                  <a:srgbClr val="FFFFFF"/>
                </a:solidFill>
                <a:latin typeface="+mj-lt"/>
              </a:rPr>
              <a:t>Tassi</a:t>
            </a:r>
            <a:r>
              <a:rPr lang="en-AU" sz="1400" dirty="0">
                <a:solidFill>
                  <a:srgbClr val="FFFFFF"/>
                </a:solidFill>
                <a:latin typeface="+mj-lt"/>
              </a:rPr>
              <a:t> </a:t>
            </a:r>
            <a:r>
              <a:rPr lang="en-AU" sz="1400" dirty="0" smtClean="0">
                <a:solidFill>
                  <a:srgbClr val="FFFFFF"/>
                </a:solidFill>
                <a:latin typeface="+mj-lt"/>
              </a:rPr>
              <a:t>in her father’s </a:t>
            </a:r>
            <a:r>
              <a:rPr lang="en-AU" sz="1400" dirty="0">
                <a:solidFill>
                  <a:srgbClr val="FFFFFF"/>
                </a:solidFill>
                <a:latin typeface="+mj-lt"/>
              </a:rPr>
              <a:t>studio, he violated Artemisia's </a:t>
            </a:r>
            <a:r>
              <a:rPr lang="en-AU" sz="1400" dirty="0" smtClean="0">
                <a:solidFill>
                  <a:srgbClr val="FFFFFF"/>
                </a:solidFill>
                <a:latin typeface="+mj-lt"/>
              </a:rPr>
              <a:t>virginity. A </a:t>
            </a:r>
            <a:r>
              <a:rPr lang="en-AU" sz="1400" dirty="0">
                <a:solidFill>
                  <a:srgbClr val="FFFFFF"/>
                </a:solidFill>
                <a:latin typeface="+mj-lt"/>
              </a:rPr>
              <a:t>consensual sexual relationship continued because he promised to marry her. It is likely that Artemisia hoped that he would marry her to restore her reputation. Her father discovered the assault and charged </a:t>
            </a:r>
            <a:r>
              <a:rPr lang="en-AU" sz="1400" dirty="0" err="1">
                <a:solidFill>
                  <a:srgbClr val="FFFFFF"/>
                </a:solidFill>
                <a:latin typeface="+mj-lt"/>
              </a:rPr>
              <a:t>Tassi</a:t>
            </a:r>
            <a:r>
              <a:rPr lang="en-AU" sz="1400" dirty="0">
                <a:solidFill>
                  <a:srgbClr val="FFFFFF"/>
                </a:solidFill>
                <a:latin typeface="+mj-lt"/>
              </a:rPr>
              <a:t> with rape</a:t>
            </a:r>
            <a:r>
              <a:rPr lang="en-US" sz="1400" dirty="0">
                <a:solidFill>
                  <a:srgbClr val="FFFFFF"/>
                </a:solidFill>
                <a:latin typeface="+mj-lt"/>
              </a:rPr>
              <a:t>, largely to attempt to recover ‘lost’ income and personal property in </a:t>
            </a:r>
            <a:r>
              <a:rPr lang="en-US" sz="1400" dirty="0" err="1">
                <a:solidFill>
                  <a:srgbClr val="FFFFFF"/>
                </a:solidFill>
                <a:latin typeface="+mj-lt"/>
              </a:rPr>
              <a:t>Tassi’s</a:t>
            </a:r>
            <a:r>
              <a:rPr lang="en-US" sz="1400" dirty="0">
                <a:solidFill>
                  <a:srgbClr val="FFFFFF"/>
                </a:solidFill>
                <a:latin typeface="+mj-lt"/>
              </a:rPr>
              <a:t> possession</a:t>
            </a:r>
            <a:r>
              <a:rPr lang="en-AU" sz="1400" dirty="0">
                <a:solidFill>
                  <a:srgbClr val="FFFFFF"/>
                </a:solidFill>
                <a:latin typeface="+mj-lt"/>
              </a:rPr>
              <a:t>.</a:t>
            </a:r>
          </a:p>
          <a:p>
            <a:pPr>
              <a:spcBef>
                <a:spcPct val="50000"/>
              </a:spcBef>
            </a:pPr>
            <a:r>
              <a:rPr lang="en-AU" sz="1400" dirty="0">
                <a:solidFill>
                  <a:srgbClr val="FFFFFF"/>
                </a:solidFill>
                <a:latin typeface="+mj-lt"/>
              </a:rPr>
              <a:t>The trial was a painful public humiliation for Artemisia. During the proceedings, she underwent vaginal examination and torture with thumbscrews. </a:t>
            </a:r>
            <a:r>
              <a:rPr lang="en-AU" sz="1400" dirty="0" smtClean="0">
                <a:solidFill>
                  <a:srgbClr val="FFFFFF"/>
                </a:solidFill>
                <a:latin typeface="+mj-lt"/>
              </a:rPr>
              <a:t>A </a:t>
            </a:r>
            <a:r>
              <a:rPr lang="en-AU" sz="1400" dirty="0">
                <a:solidFill>
                  <a:srgbClr val="FFFFFF"/>
                </a:solidFill>
                <a:latin typeface="+mj-lt"/>
              </a:rPr>
              <a:t>transcript of the seven-month court case </a:t>
            </a:r>
            <a:r>
              <a:rPr lang="en-AU" sz="1400" dirty="0" smtClean="0">
                <a:solidFill>
                  <a:srgbClr val="FFFFFF"/>
                </a:solidFill>
                <a:latin typeface="+mj-lt"/>
              </a:rPr>
              <a:t>survived.</a:t>
            </a:r>
            <a:endParaRPr lang="en-AU" sz="1400" dirty="0">
              <a:solidFill>
                <a:srgbClr val="FFFFFF"/>
              </a:solidFill>
              <a:latin typeface="+mj-lt"/>
            </a:endParaRPr>
          </a:p>
          <a:p>
            <a:pPr>
              <a:spcBef>
                <a:spcPct val="50000"/>
              </a:spcBef>
            </a:pPr>
            <a:r>
              <a:rPr lang="en-AU" sz="1400" dirty="0">
                <a:solidFill>
                  <a:srgbClr val="FFFFFF"/>
                </a:solidFill>
                <a:latin typeface="+mj-lt"/>
              </a:rPr>
              <a:t>It was not until recent years that research revealed that </a:t>
            </a:r>
            <a:r>
              <a:rPr lang="en-AU" sz="1400" dirty="0" err="1">
                <a:solidFill>
                  <a:srgbClr val="FFFFFF"/>
                </a:solidFill>
                <a:latin typeface="+mj-lt"/>
              </a:rPr>
              <a:t>Tassi</a:t>
            </a:r>
            <a:r>
              <a:rPr lang="en-AU" sz="1400" dirty="0">
                <a:solidFill>
                  <a:srgbClr val="FFFFFF"/>
                </a:solidFill>
                <a:latin typeface="+mj-lt"/>
              </a:rPr>
              <a:t> was found guilty. He was given the choice of five years hard labour or exile from Rome. He chose the </a:t>
            </a:r>
            <a:r>
              <a:rPr lang="en-AU" sz="1400" dirty="0" smtClean="0">
                <a:solidFill>
                  <a:srgbClr val="FFFFFF"/>
                </a:solidFill>
                <a:latin typeface="+mj-lt"/>
              </a:rPr>
              <a:t>exile, </a:t>
            </a:r>
            <a:r>
              <a:rPr lang="en-AU" sz="1400" dirty="0">
                <a:solidFill>
                  <a:srgbClr val="FFFFFF"/>
                </a:solidFill>
                <a:latin typeface="+mj-lt"/>
              </a:rPr>
              <a:t>but he was back in Rome within 4 months, probably due to influence in high places.</a:t>
            </a:r>
          </a:p>
          <a:p>
            <a:pPr>
              <a:spcBef>
                <a:spcPct val="50000"/>
              </a:spcBef>
            </a:pPr>
            <a:endParaRPr lang="en-AU" sz="1200" dirty="0">
              <a:solidFill>
                <a:srgbClr val="FFFF99"/>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026"/>
          <p:cNvSpPr txBox="1">
            <a:spLocks noChangeArrowheads="1"/>
          </p:cNvSpPr>
          <p:nvPr/>
        </p:nvSpPr>
        <p:spPr bwMode="auto">
          <a:xfrm>
            <a:off x="-152400" y="5410200"/>
            <a:ext cx="5562600" cy="304800"/>
          </a:xfrm>
          <a:prstGeom prst="rect">
            <a:avLst/>
          </a:prstGeom>
          <a:noFill/>
          <a:ln w="9525">
            <a:noFill/>
            <a:miter lim="800000"/>
            <a:headEnd/>
            <a:tailEnd/>
          </a:ln>
        </p:spPr>
        <p:txBody>
          <a:bodyPr>
            <a:spAutoFit/>
          </a:bodyPr>
          <a:lstStyle/>
          <a:p>
            <a:pPr algn="ctr">
              <a:spcBef>
                <a:spcPct val="50000"/>
              </a:spcBef>
            </a:pPr>
            <a:r>
              <a:rPr lang="en-US" sz="1400" dirty="0">
                <a:solidFill>
                  <a:srgbClr val="FFFFFF"/>
                </a:solidFill>
                <a:latin typeface="+mj-lt"/>
              </a:rPr>
              <a:t>Caravaggio, </a:t>
            </a:r>
            <a:r>
              <a:rPr lang="en-US" sz="1400" i="1" dirty="0">
                <a:solidFill>
                  <a:srgbClr val="FFFFFF"/>
                </a:solidFill>
                <a:latin typeface="+mj-lt"/>
              </a:rPr>
              <a:t>Judith Slaying </a:t>
            </a:r>
            <a:r>
              <a:rPr lang="en-US" sz="1400" i="1" dirty="0" err="1">
                <a:solidFill>
                  <a:srgbClr val="FFFFFF"/>
                </a:solidFill>
                <a:latin typeface="+mj-lt"/>
              </a:rPr>
              <a:t>Holofernes</a:t>
            </a:r>
            <a:endParaRPr lang="en-AU" sz="1400" i="1" dirty="0">
              <a:solidFill>
                <a:srgbClr val="FFFFFF"/>
              </a:solidFill>
              <a:latin typeface="+mj-lt"/>
            </a:endParaRPr>
          </a:p>
        </p:txBody>
      </p:sp>
      <p:pic>
        <p:nvPicPr>
          <p:cNvPr id="51203" name="Picture 1027" descr="C:\Art Images\Scanned Images A-M\C\Carravaggio\Carravagio.JPG"/>
          <p:cNvPicPr>
            <a:picLocks noChangeAspect="1" noChangeArrowheads="1"/>
          </p:cNvPicPr>
          <p:nvPr/>
        </p:nvPicPr>
        <p:blipFill>
          <a:blip r:embed="rId2" cstate="print">
            <a:lum bright="12000" contrast="12000"/>
          </a:blip>
          <a:srcRect l="1250" t="1263" b="1672"/>
          <a:stretch>
            <a:fillRect/>
          </a:stretch>
        </p:blipFill>
        <p:spPr bwMode="auto">
          <a:xfrm>
            <a:off x="533400" y="2057400"/>
            <a:ext cx="4267200" cy="3198813"/>
          </a:xfrm>
          <a:prstGeom prst="rect">
            <a:avLst/>
          </a:prstGeom>
          <a:noFill/>
          <a:ln w="9525">
            <a:noFill/>
            <a:miter lim="800000"/>
            <a:headEnd/>
            <a:tailEnd/>
          </a:ln>
        </p:spPr>
      </p:pic>
      <p:pic>
        <p:nvPicPr>
          <p:cNvPr id="51204" name="Picture 1028" descr="C:\Art Images\Scanned Images A-M\G\Gentileschi\Gentileschi Judith Slaying.jpg"/>
          <p:cNvPicPr>
            <a:picLocks noChangeAspect="1" noChangeArrowheads="1"/>
          </p:cNvPicPr>
          <p:nvPr/>
        </p:nvPicPr>
        <p:blipFill>
          <a:blip r:embed="rId3" cstate="print">
            <a:lum bright="12000"/>
          </a:blip>
          <a:srcRect l="1869" r="1442" b="1450"/>
          <a:stretch>
            <a:fillRect/>
          </a:stretch>
        </p:blipFill>
        <p:spPr bwMode="auto">
          <a:xfrm>
            <a:off x="5334000" y="1143000"/>
            <a:ext cx="3360738" cy="4419600"/>
          </a:xfrm>
          <a:prstGeom prst="rect">
            <a:avLst/>
          </a:prstGeom>
          <a:noFill/>
          <a:ln w="9525">
            <a:noFill/>
            <a:miter lim="800000"/>
            <a:headEnd/>
            <a:tailEnd/>
          </a:ln>
        </p:spPr>
      </p:pic>
      <p:sp>
        <p:nvSpPr>
          <p:cNvPr id="51205" name="Text Box 1029"/>
          <p:cNvSpPr txBox="1">
            <a:spLocks noChangeArrowheads="1"/>
          </p:cNvSpPr>
          <p:nvPr/>
        </p:nvSpPr>
        <p:spPr bwMode="auto">
          <a:xfrm>
            <a:off x="5181600" y="5943600"/>
            <a:ext cx="3733800" cy="304800"/>
          </a:xfrm>
          <a:prstGeom prst="rect">
            <a:avLst/>
          </a:prstGeom>
          <a:noFill/>
          <a:ln w="9525">
            <a:noFill/>
            <a:miter lim="800000"/>
            <a:headEnd/>
            <a:tailEnd/>
          </a:ln>
        </p:spPr>
        <p:txBody>
          <a:bodyPr>
            <a:spAutoFit/>
          </a:bodyPr>
          <a:lstStyle/>
          <a:p>
            <a:pPr algn="ctr">
              <a:spcBef>
                <a:spcPct val="50000"/>
              </a:spcBef>
            </a:pPr>
            <a:r>
              <a:rPr lang="en-US" sz="1400" dirty="0">
                <a:solidFill>
                  <a:srgbClr val="FFFFFF"/>
                </a:solidFill>
                <a:latin typeface="+mj-lt"/>
              </a:rPr>
              <a:t>Gentileschi, </a:t>
            </a:r>
            <a:r>
              <a:rPr lang="en-US" sz="1400" i="1" dirty="0">
                <a:solidFill>
                  <a:srgbClr val="FFFFFF"/>
                </a:solidFill>
                <a:latin typeface="+mj-lt"/>
              </a:rPr>
              <a:t>Judith Slaying </a:t>
            </a:r>
            <a:r>
              <a:rPr lang="en-US" sz="1400" i="1" dirty="0" err="1">
                <a:solidFill>
                  <a:srgbClr val="FFFFFF"/>
                </a:solidFill>
                <a:latin typeface="+mj-lt"/>
              </a:rPr>
              <a:t>Holofernes</a:t>
            </a:r>
            <a:endParaRPr lang="en-US" sz="1400" dirty="0">
              <a:solidFill>
                <a:srgbClr val="FFFFFF"/>
              </a:solidFill>
              <a:latin typeface="+mj-lt"/>
            </a:endParaRPr>
          </a:p>
        </p:txBody>
      </p:sp>
      <p:sp>
        <p:nvSpPr>
          <p:cNvPr id="51206" name="Text Box 1030"/>
          <p:cNvSpPr txBox="1">
            <a:spLocks noChangeArrowheads="1"/>
          </p:cNvSpPr>
          <p:nvPr/>
        </p:nvSpPr>
        <p:spPr bwMode="auto">
          <a:xfrm>
            <a:off x="1066800" y="304800"/>
            <a:ext cx="7239000" cy="457200"/>
          </a:xfrm>
          <a:prstGeom prst="rect">
            <a:avLst/>
          </a:prstGeom>
          <a:noFill/>
          <a:ln w="9525">
            <a:noFill/>
            <a:miter lim="800000"/>
            <a:headEnd/>
            <a:tailEnd/>
          </a:ln>
        </p:spPr>
        <p:txBody>
          <a:bodyPr>
            <a:spAutoFit/>
          </a:bodyPr>
          <a:lstStyle/>
          <a:p>
            <a:pPr algn="ctr">
              <a:spcBef>
                <a:spcPct val="50000"/>
              </a:spcBef>
            </a:pPr>
            <a:r>
              <a:rPr lang="en-US" dirty="0">
                <a:solidFill>
                  <a:srgbClr val="FFFFFF"/>
                </a:solidFill>
                <a:latin typeface="+mj-lt"/>
              </a:rPr>
              <a:t>Comparing Caravaggio &amp; </a:t>
            </a:r>
            <a:r>
              <a:rPr lang="en-US" dirty="0" smtClean="0">
                <a:solidFill>
                  <a:srgbClr val="FFFFFF"/>
                </a:solidFill>
                <a:latin typeface="+mj-lt"/>
              </a:rPr>
              <a:t>Gentileschi</a:t>
            </a:r>
            <a:endParaRPr lang="en-US" dirty="0">
              <a:solidFill>
                <a:srgbClr val="FFFFFF"/>
              </a:solidFill>
              <a:latin typeface="+mj-lt"/>
            </a:endParaRPr>
          </a:p>
        </p:txBody>
      </p:sp>
    </p:spTree>
    <p:extLst>
      <p:ext uri="{BB962C8B-B14F-4D97-AF65-F5344CB8AC3E}">
        <p14:creationId xmlns:p14="http://schemas.microsoft.com/office/powerpoint/2010/main" val="17895231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4800" y="228600"/>
            <a:ext cx="5562600" cy="336550"/>
          </a:xfrm>
          <a:prstGeom prst="rect">
            <a:avLst/>
          </a:prstGeom>
          <a:noFill/>
          <a:ln w="9525">
            <a:noFill/>
            <a:miter lim="800000"/>
            <a:headEnd/>
            <a:tailEnd/>
          </a:ln>
        </p:spPr>
        <p:txBody>
          <a:bodyPr>
            <a:spAutoFit/>
          </a:bodyPr>
          <a:lstStyle/>
          <a:p>
            <a:pPr>
              <a:spcBef>
                <a:spcPct val="50000"/>
              </a:spcBef>
            </a:pPr>
            <a:endParaRPr lang="en-US" sz="1600" b="1">
              <a:solidFill>
                <a:srgbClr val="FF3300"/>
              </a:solidFill>
            </a:endParaRPr>
          </a:p>
        </p:txBody>
      </p:sp>
      <p:sp>
        <p:nvSpPr>
          <p:cNvPr id="47107" name="Text Box 3"/>
          <p:cNvSpPr txBox="1">
            <a:spLocks noChangeArrowheads="1"/>
          </p:cNvSpPr>
          <p:nvPr/>
        </p:nvSpPr>
        <p:spPr bwMode="auto">
          <a:xfrm>
            <a:off x="685800" y="6096000"/>
            <a:ext cx="8001000" cy="336550"/>
          </a:xfrm>
          <a:prstGeom prst="rect">
            <a:avLst/>
          </a:prstGeom>
          <a:noFill/>
          <a:ln w="9525">
            <a:noFill/>
            <a:miter lim="800000"/>
            <a:headEnd/>
            <a:tailEnd/>
          </a:ln>
        </p:spPr>
        <p:txBody>
          <a:bodyPr>
            <a:spAutoFit/>
          </a:bodyPr>
          <a:lstStyle/>
          <a:p>
            <a:pPr algn="ctr">
              <a:spcBef>
                <a:spcPct val="50000"/>
              </a:spcBef>
            </a:pPr>
            <a:r>
              <a:rPr lang="en-US" sz="1600" dirty="0">
                <a:solidFill>
                  <a:srgbClr val="FFFFFF"/>
                </a:solidFill>
                <a:latin typeface="+mj-lt"/>
              </a:rPr>
              <a:t>Artemisia Gentileschi, </a:t>
            </a:r>
            <a:r>
              <a:rPr lang="en-US" sz="1600" i="1" dirty="0">
                <a:solidFill>
                  <a:srgbClr val="FFFFFF"/>
                </a:solidFill>
                <a:latin typeface="+mj-lt"/>
              </a:rPr>
              <a:t>Judith and her Maidservant with the Head of </a:t>
            </a:r>
            <a:r>
              <a:rPr lang="en-US" sz="1600" i="1" dirty="0" err="1">
                <a:solidFill>
                  <a:srgbClr val="FFFFFF"/>
                </a:solidFill>
                <a:latin typeface="+mj-lt"/>
              </a:rPr>
              <a:t>Holofernes</a:t>
            </a:r>
            <a:r>
              <a:rPr lang="en-US" sz="1600" i="1" dirty="0">
                <a:solidFill>
                  <a:srgbClr val="FFFFFF"/>
                </a:solidFill>
                <a:latin typeface="+mj-lt"/>
              </a:rPr>
              <a:t>, 1625</a:t>
            </a:r>
            <a:endParaRPr lang="en-US" sz="1600" dirty="0">
              <a:solidFill>
                <a:srgbClr val="FFFFFF"/>
              </a:solidFill>
              <a:latin typeface="+mj-lt"/>
            </a:endParaRPr>
          </a:p>
        </p:txBody>
      </p:sp>
      <p:pic>
        <p:nvPicPr>
          <p:cNvPr id="47108" name="Picture 5" descr="C:\Art Images\Scanned Images A-M\G\Gentileschi\Judith and her Maidservant with the Head of Holofernes 1625.jpg"/>
          <p:cNvPicPr>
            <a:picLocks noChangeAspect="1" noChangeArrowheads="1"/>
          </p:cNvPicPr>
          <p:nvPr/>
        </p:nvPicPr>
        <p:blipFill>
          <a:blip r:embed="rId2" cstate="print">
            <a:lum bright="-18000"/>
          </a:blip>
          <a:srcRect/>
          <a:stretch>
            <a:fillRect/>
          </a:stretch>
        </p:blipFill>
        <p:spPr bwMode="auto">
          <a:xfrm>
            <a:off x="2514600" y="381000"/>
            <a:ext cx="4051300" cy="533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3648</TotalTime>
  <Words>1367</Words>
  <Application>Microsoft Macintosh PowerPoint</Application>
  <PresentationFormat>On-screen Show (4:3)</PresentationFormat>
  <Paragraphs>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St. Michael's Grammar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Helpdesk</cp:lastModifiedBy>
  <cp:revision>163</cp:revision>
  <cp:lastPrinted>2012-03-13T23:01:46Z</cp:lastPrinted>
  <dcterms:created xsi:type="dcterms:W3CDTF">2011-05-05T04:20:43Z</dcterms:created>
  <dcterms:modified xsi:type="dcterms:W3CDTF">2016-04-04T11:43:19Z</dcterms:modified>
</cp:coreProperties>
</file>