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305" r:id="rId3"/>
    <p:sldId id="306" r:id="rId4"/>
    <p:sldId id="307" r:id="rId5"/>
    <p:sldId id="276" r:id="rId6"/>
    <p:sldId id="302" r:id="rId7"/>
    <p:sldId id="303" r:id="rId8"/>
    <p:sldId id="300" r:id="rId9"/>
    <p:sldId id="304" r:id="rId10"/>
    <p:sldId id="281" r:id="rId11"/>
    <p:sldId id="286" r:id="rId12"/>
    <p:sldId id="290" r:id="rId13"/>
    <p:sldId id="292" r:id="rId14"/>
    <p:sldId id="293" r:id="rId15"/>
    <p:sldId id="294" r:id="rId16"/>
    <p:sldId id="288" r:id="rId17"/>
    <p:sldId id="309" r:id="rId18"/>
    <p:sldId id="289" r:id="rId19"/>
    <p:sldId id="308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4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69FE-147A-2A4E-82A2-D4DBAB8A5B28}" type="datetimeFigureOut">
              <a:rPr lang="en-US" smtClean="0"/>
              <a:pPr/>
              <a:t>7/10/16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64EF-2CBC-9A45-86E6-1A338C38B4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54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69FE-147A-2A4E-82A2-D4DBAB8A5B28}" type="datetimeFigureOut">
              <a:rPr lang="en-US" smtClean="0"/>
              <a:pPr/>
              <a:t>7/10/16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64EF-2CBC-9A45-86E6-1A338C38B4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99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69FE-147A-2A4E-82A2-D4DBAB8A5B28}" type="datetimeFigureOut">
              <a:rPr lang="en-US" smtClean="0"/>
              <a:pPr/>
              <a:t>7/10/16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64EF-2CBC-9A45-86E6-1A338C38B4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41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69FE-147A-2A4E-82A2-D4DBAB8A5B28}" type="datetimeFigureOut">
              <a:rPr lang="en-US" smtClean="0"/>
              <a:pPr/>
              <a:t>7/10/16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64EF-2CBC-9A45-86E6-1A338C38B4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7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69FE-147A-2A4E-82A2-D4DBAB8A5B28}" type="datetimeFigureOut">
              <a:rPr lang="en-US" smtClean="0"/>
              <a:pPr/>
              <a:t>7/10/16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64EF-2CBC-9A45-86E6-1A338C38B4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075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69FE-147A-2A4E-82A2-D4DBAB8A5B28}" type="datetimeFigureOut">
              <a:rPr lang="en-US" smtClean="0"/>
              <a:pPr/>
              <a:t>7/10/16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64EF-2CBC-9A45-86E6-1A338C38B4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3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69FE-147A-2A4E-82A2-D4DBAB8A5B28}" type="datetimeFigureOut">
              <a:rPr lang="en-US" smtClean="0"/>
              <a:pPr/>
              <a:t>7/10/16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64EF-2CBC-9A45-86E6-1A338C38B4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40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69FE-147A-2A4E-82A2-D4DBAB8A5B28}" type="datetimeFigureOut">
              <a:rPr lang="en-US" smtClean="0"/>
              <a:pPr/>
              <a:t>7/10/16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64EF-2CBC-9A45-86E6-1A338C38B4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94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69FE-147A-2A4E-82A2-D4DBAB8A5B28}" type="datetimeFigureOut">
              <a:rPr lang="en-US" smtClean="0"/>
              <a:pPr/>
              <a:t>7/10/16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64EF-2CBC-9A45-86E6-1A338C38B4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523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69FE-147A-2A4E-82A2-D4DBAB8A5B28}" type="datetimeFigureOut">
              <a:rPr lang="en-US" smtClean="0"/>
              <a:pPr/>
              <a:t>7/10/16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64EF-2CBC-9A45-86E6-1A338C38B4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1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69FE-147A-2A4E-82A2-D4DBAB8A5B28}" type="datetimeFigureOut">
              <a:rPr lang="en-US" smtClean="0"/>
              <a:pPr/>
              <a:t>7/10/16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64EF-2CBC-9A45-86E6-1A338C38B4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78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169FE-147A-2A4E-82A2-D4DBAB8A5B28}" type="datetimeFigureOut">
              <a:rPr lang="en-US" smtClean="0"/>
              <a:pPr/>
              <a:t>7/10/16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E64EF-2CBC-9A45-86E6-1A338C38B4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9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ma.org/" TargetMode="External"/><Relationship Id="rId4" Type="http://schemas.openxmlformats.org/officeDocument/2006/relationships/hyperlink" Target="https://www.guggenheim.org/" TargetMode="External"/><Relationship Id="rId5" Type="http://schemas.openxmlformats.org/officeDocument/2006/relationships/hyperlink" Target="http://www.tate.org.uk/art/artists/andy-warhol-2121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arhol.org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2987"/>
            <a:ext cx="7772400" cy="1470025"/>
          </a:xfrm>
        </p:spPr>
        <p:txBody>
          <a:bodyPr/>
          <a:lstStyle/>
          <a:p>
            <a:r>
              <a:rPr lang="en-US" b="1" dirty="0" smtClean="0"/>
              <a:t>Studio Art Unit 4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87876"/>
            <a:ext cx="7772400" cy="4709977"/>
          </a:xfrm>
        </p:spPr>
        <p:txBody>
          <a:bodyPr>
            <a:normAutofit lnSpcReduction="10000"/>
          </a:bodyPr>
          <a:lstStyle/>
          <a:p>
            <a:r>
              <a:rPr lang="en-US" sz="3100" dirty="0" smtClean="0"/>
              <a:t>Complete </a:t>
            </a:r>
            <a:r>
              <a:rPr lang="en-US" sz="3100" dirty="0" smtClean="0"/>
              <a:t>answers to the 3 red questions below: </a:t>
            </a:r>
          </a:p>
          <a:p>
            <a:endParaRPr lang="en-US" sz="3100" dirty="0"/>
          </a:p>
          <a:p>
            <a:r>
              <a:rPr lang="en-US" sz="2000" b="1" i="1" dirty="0" smtClean="0">
                <a:solidFill>
                  <a:srgbClr val="FF0000"/>
                </a:solidFill>
              </a:rPr>
              <a:t>2014. Q8. (12 marks)</a:t>
            </a:r>
            <a:r>
              <a:rPr lang="en-AU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</a:rPr>
              <a:t>Discuss the different approaches to the preparation and presentation of artworks in two different exhibitions spaces you have visited this year. </a:t>
            </a:r>
          </a:p>
          <a:p>
            <a:endParaRPr lang="en-US" sz="2000" b="1" i="1" dirty="0">
              <a:solidFill>
                <a:srgbClr val="FF0000"/>
              </a:solidFill>
            </a:endParaRPr>
          </a:p>
          <a:p>
            <a:r>
              <a:rPr lang="en-US" sz="2000" b="1" i="1" dirty="0" smtClean="0">
                <a:solidFill>
                  <a:srgbClr val="FF0000"/>
                </a:solidFill>
              </a:rPr>
              <a:t>2013. Q1. Explain two methods the curator of a public gallery would use to ensure the conservation and preservation of the artwork when it is on display to the public.    6 marks</a:t>
            </a:r>
          </a:p>
          <a:p>
            <a:endParaRPr lang="en-US" sz="2000" b="1" i="1" dirty="0" smtClean="0">
              <a:solidFill>
                <a:srgbClr val="FF0000"/>
              </a:solidFill>
            </a:endParaRPr>
          </a:p>
          <a:p>
            <a:r>
              <a:rPr lang="en-US" sz="2000" b="1" i="1" dirty="0" smtClean="0">
                <a:solidFill>
                  <a:srgbClr val="FF0000"/>
                </a:solidFill>
              </a:rPr>
              <a:t>2013. Outline the considerations needed when presenting this artwork for exhibition in a curated online art gallery. </a:t>
            </a:r>
            <a:r>
              <a:rPr lang="en-AU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</a:rPr>
              <a:t>(4 marks)</a:t>
            </a:r>
            <a:endParaRPr lang="en-AU" sz="2000" b="1" i="1" dirty="0" smtClean="0">
              <a:solidFill>
                <a:srgbClr val="FF0000"/>
              </a:solidFill>
            </a:endParaRPr>
          </a:p>
          <a:p>
            <a:endParaRPr lang="en-AU" sz="2000" b="1" i="1" dirty="0" smtClean="0">
              <a:solidFill>
                <a:srgbClr val="FF0000"/>
              </a:solidFill>
            </a:endParaRPr>
          </a:p>
          <a:p>
            <a:endParaRPr lang="en-US" sz="2000" b="1" i="1" dirty="0" smtClean="0">
              <a:solidFill>
                <a:srgbClr val="FF0000"/>
              </a:solidFill>
            </a:endParaRPr>
          </a:p>
          <a:p>
            <a:endParaRPr lang="en-US" sz="31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NGV International: </a:t>
            </a:r>
            <a:r>
              <a:rPr lang="en-US" sz="3200" b="1" dirty="0" smtClean="0"/>
              <a:t>Role &amp; Purpose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073" y="1417638"/>
            <a:ext cx="8766091" cy="4708525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NGV CCP (collect, conserve, present)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1. </a:t>
            </a:r>
            <a:r>
              <a:rPr lang="en-US" i="1" u="sng" dirty="0" smtClean="0"/>
              <a:t>Collect</a:t>
            </a:r>
            <a:r>
              <a:rPr lang="en-US" u="sng" dirty="0" smtClean="0"/>
              <a:t>: </a:t>
            </a:r>
            <a:r>
              <a:rPr lang="en-US" dirty="0" smtClean="0"/>
              <a:t>source artworks</a:t>
            </a:r>
          </a:p>
          <a:p>
            <a:pPr>
              <a:buNone/>
            </a:pPr>
            <a:r>
              <a:rPr lang="en-US" dirty="0" smtClean="0"/>
              <a:t>2. Preventative </a:t>
            </a:r>
            <a:r>
              <a:rPr lang="en-US" i="1" u="sng" dirty="0" smtClean="0"/>
              <a:t>conservation</a:t>
            </a:r>
            <a:r>
              <a:rPr lang="en-US" dirty="0" smtClean="0"/>
              <a:t> (everything eventually degrades)</a:t>
            </a:r>
          </a:p>
          <a:p>
            <a:pPr>
              <a:buNone/>
            </a:pPr>
            <a:r>
              <a:rPr lang="en-US" dirty="0" smtClean="0"/>
              <a:t>3. </a:t>
            </a:r>
            <a:r>
              <a:rPr lang="en-US" i="1" u="sng" dirty="0" smtClean="0"/>
              <a:t>Present</a:t>
            </a:r>
            <a:r>
              <a:rPr lang="en-US" u="sng" dirty="0" smtClean="0"/>
              <a:t>: </a:t>
            </a:r>
          </a:p>
          <a:p>
            <a:r>
              <a:rPr lang="en-US" dirty="0" smtClean="0"/>
              <a:t>Promote art to the public</a:t>
            </a:r>
          </a:p>
          <a:p>
            <a:r>
              <a:rPr lang="en-US" dirty="0" smtClean="0"/>
              <a:t>Educate the public</a:t>
            </a:r>
          </a:p>
          <a:p>
            <a:pPr>
              <a:buNone/>
            </a:pPr>
            <a:endParaRPr lang="en-US" sz="4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Role = what is done</a:t>
            </a:r>
          </a:p>
          <a:p>
            <a:pPr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Intention = what they hope to achieve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Public Gallery – to show a huge variety of work</a:t>
            </a:r>
          </a:p>
          <a:p>
            <a:pPr>
              <a:buNone/>
            </a:pPr>
            <a:r>
              <a:rPr lang="en-US" dirty="0" smtClean="0"/>
              <a:t>Funded by government</a:t>
            </a:r>
          </a:p>
          <a:p>
            <a:pPr>
              <a:buNone/>
            </a:pPr>
            <a:r>
              <a:rPr lang="en-US" dirty="0" smtClean="0"/>
              <a:t>Aim is to educate people about the variety of art which exists</a:t>
            </a:r>
          </a:p>
          <a:p>
            <a:pPr>
              <a:buNone/>
            </a:pPr>
            <a:r>
              <a:rPr lang="en-US" dirty="0" smtClean="0"/>
              <a:t>Curators + exhibition designer (architects/interior designers) + conservationists (</a:t>
            </a:r>
            <a:r>
              <a:rPr lang="en-US" dirty="0" err="1" smtClean="0"/>
              <a:t>drycleaning</a:t>
            </a:r>
            <a:r>
              <a:rPr lang="en-US" dirty="0" smtClean="0"/>
              <a:t> experts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809"/>
            <a:ext cx="8229600" cy="973422"/>
          </a:xfrm>
        </p:spPr>
        <p:txBody>
          <a:bodyPr>
            <a:normAutofit/>
          </a:bodyPr>
          <a:lstStyle/>
          <a:p>
            <a:r>
              <a:rPr lang="en-US" b="1" dirty="0" smtClean="0"/>
              <a:t>NGV: </a:t>
            </a:r>
            <a:r>
              <a:rPr lang="en-US" sz="3200" b="1" dirty="0" smtClean="0"/>
              <a:t>Responsibilities to Preserve/Conserve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522" y="1010231"/>
            <a:ext cx="8559558" cy="584776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200" i="1" dirty="0" smtClean="0"/>
              <a:t>Example Question: What can the following people do to assist in the preservation of artworks?</a:t>
            </a:r>
          </a:p>
          <a:p>
            <a:pPr>
              <a:buNone/>
            </a:pPr>
            <a:endParaRPr lang="en-US" sz="22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ARTIST:</a:t>
            </a:r>
          </a:p>
          <a:p>
            <a:pPr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Archival quality materials (</a:t>
            </a:r>
            <a:r>
              <a:rPr lang="en-US" sz="2200" b="1" dirty="0" err="1" smtClean="0">
                <a:solidFill>
                  <a:srgbClr val="FF0000"/>
                </a:solidFill>
              </a:rPr>
              <a:t>eg</a:t>
            </a:r>
            <a:r>
              <a:rPr lang="en-US" sz="2200" b="1" dirty="0" smtClean="0">
                <a:solidFill>
                  <a:srgbClr val="FF0000"/>
                </a:solidFill>
              </a:rPr>
              <a:t> acid free paper)</a:t>
            </a:r>
          </a:p>
          <a:p>
            <a:pPr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Frame artworks</a:t>
            </a:r>
          </a:p>
          <a:p>
            <a:pPr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Storage and moving of artworks prior to sale</a:t>
            </a:r>
          </a:p>
          <a:p>
            <a:pPr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Liaising with curator to select best materials for preventative conservation</a:t>
            </a:r>
          </a:p>
          <a:p>
            <a:pPr>
              <a:buNone/>
            </a:pPr>
            <a:endParaRPr lang="en-US" sz="2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CURATOR:</a:t>
            </a:r>
          </a:p>
          <a:p>
            <a:pPr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50lux (tungsten or halogen lights as they have no UV output)</a:t>
            </a:r>
          </a:p>
          <a:p>
            <a:pPr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Temperature between 20-22</a:t>
            </a:r>
          </a:p>
          <a:p>
            <a:pPr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Humidity 50rh (relative humidity) – too moist = mould, too dry = cracking</a:t>
            </a:r>
          </a:p>
          <a:p>
            <a:pPr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Resting artworks ration 1:3 (3 months on display, 9 months in storage)</a:t>
            </a:r>
          </a:p>
          <a:p>
            <a:pPr>
              <a:buNone/>
            </a:pPr>
            <a:endParaRPr lang="en-US" sz="2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PUBLIC:</a:t>
            </a:r>
          </a:p>
          <a:p>
            <a:pPr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Following gallery rules – no food or drink</a:t>
            </a:r>
          </a:p>
          <a:p>
            <a:pPr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No touching of artworks</a:t>
            </a:r>
          </a:p>
          <a:p>
            <a:pPr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No flash photography</a:t>
            </a:r>
          </a:p>
          <a:p>
            <a:pPr>
              <a:buNone/>
            </a:pPr>
            <a:endParaRPr lang="en-US" sz="2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Promotional Methods (marketing)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3012"/>
            <a:ext cx="8229600" cy="5594988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AU" dirty="0" smtClean="0"/>
              <a:t>Promote gallery</a:t>
            </a:r>
            <a:r>
              <a:rPr lang="en-AU" dirty="0"/>
              <a:t>, exhibition, </a:t>
            </a:r>
            <a:r>
              <a:rPr lang="en-AU" dirty="0" smtClean="0"/>
              <a:t>programs through: </a:t>
            </a:r>
            <a:endParaRPr lang="en-AU" dirty="0"/>
          </a:p>
          <a:p>
            <a:pPr lvl="1"/>
            <a:r>
              <a:rPr lang="en-AU" dirty="0" smtClean="0"/>
              <a:t>Advertising </a:t>
            </a:r>
            <a:r>
              <a:rPr lang="en-AU" dirty="0"/>
              <a:t>in print media (</a:t>
            </a:r>
            <a:r>
              <a:rPr lang="en-AU" dirty="0" err="1"/>
              <a:t>eg</a:t>
            </a:r>
            <a:r>
              <a:rPr lang="en-AU" dirty="0"/>
              <a:t> </a:t>
            </a:r>
            <a:r>
              <a:rPr lang="en-AU" dirty="0" smtClean="0"/>
              <a:t>newspapers </a:t>
            </a:r>
            <a:r>
              <a:rPr lang="en-US" dirty="0" smtClean="0"/>
              <a:t>–</a:t>
            </a:r>
            <a:r>
              <a:rPr lang="en-AU" dirty="0" smtClean="0"/>
              <a:t> ads and/or feature articles, </a:t>
            </a:r>
            <a:r>
              <a:rPr lang="en-AU" dirty="0"/>
              <a:t>art journals, magazines</a:t>
            </a:r>
            <a:r>
              <a:rPr lang="en-AU" dirty="0" smtClean="0"/>
              <a:t>)</a:t>
            </a:r>
          </a:p>
          <a:p>
            <a:pPr lvl="1"/>
            <a:r>
              <a:rPr lang="en-AU" dirty="0" smtClean="0"/>
              <a:t>Advertising on television and/or radio</a:t>
            </a:r>
            <a:endParaRPr lang="en-AU" dirty="0"/>
          </a:p>
          <a:p>
            <a:pPr lvl="0"/>
            <a:r>
              <a:rPr lang="en-AU" dirty="0" smtClean="0"/>
              <a:t>Banner ads</a:t>
            </a:r>
          </a:p>
          <a:p>
            <a:pPr lvl="0"/>
            <a:r>
              <a:rPr lang="en-AU" dirty="0" smtClean="0"/>
              <a:t>Bus Shelter Booths</a:t>
            </a:r>
          </a:p>
          <a:p>
            <a:pPr lvl="0"/>
            <a:r>
              <a:rPr lang="en-AU" dirty="0" smtClean="0"/>
              <a:t>Flyers</a:t>
            </a:r>
          </a:p>
          <a:p>
            <a:pPr lvl="0"/>
            <a:r>
              <a:rPr lang="en-AU" dirty="0" smtClean="0"/>
              <a:t>Take </a:t>
            </a:r>
            <a:r>
              <a:rPr lang="en-AU" dirty="0"/>
              <a:t>care of mailing lists</a:t>
            </a:r>
          </a:p>
          <a:p>
            <a:pPr lvl="0"/>
            <a:r>
              <a:rPr lang="en-AU" dirty="0"/>
              <a:t>Publish newsletters</a:t>
            </a:r>
          </a:p>
          <a:p>
            <a:pPr lvl="0"/>
            <a:r>
              <a:rPr lang="en-AU" dirty="0"/>
              <a:t>Organise invitations for opening nights</a:t>
            </a:r>
          </a:p>
          <a:p>
            <a:pPr lvl="0"/>
            <a:r>
              <a:rPr lang="en-AU" dirty="0"/>
              <a:t>Arrange press releases</a:t>
            </a:r>
          </a:p>
          <a:p>
            <a:pPr lvl="0"/>
            <a:r>
              <a:rPr lang="en-AU" dirty="0"/>
              <a:t>For larger ‘block-buster’ exhibitions they may do larger advertising campaigns including signs and posters placed in high-profile contexts (</a:t>
            </a:r>
            <a:r>
              <a:rPr lang="en-AU" dirty="0" err="1"/>
              <a:t>eg</a:t>
            </a:r>
            <a:r>
              <a:rPr lang="en-AU" dirty="0"/>
              <a:t> trams, television </a:t>
            </a:r>
            <a:r>
              <a:rPr lang="en-AU" dirty="0" err="1"/>
              <a:t>etc</a:t>
            </a:r>
            <a:r>
              <a:rPr lang="en-AU" dirty="0"/>
              <a:t>) and may also work with other organisations to promote exhibitions</a:t>
            </a:r>
          </a:p>
          <a:p>
            <a:pPr lvl="0"/>
            <a:r>
              <a:rPr lang="en-AU" dirty="0"/>
              <a:t>After the exhibition preview (or opening night) critics and art journalists will usually write reviews that feature in magazines and newspapers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All depends on budget and audience. </a:t>
            </a:r>
            <a:r>
              <a:rPr lang="en-US" dirty="0" err="1" smtClean="0"/>
              <a:t>Eg</a:t>
            </a:r>
            <a:r>
              <a:rPr lang="en-US" dirty="0" smtClean="0"/>
              <a:t>: advertising on Gold </a:t>
            </a:r>
            <a:r>
              <a:rPr lang="en-US" dirty="0" err="1" smtClean="0"/>
              <a:t>Fm</a:t>
            </a:r>
            <a:r>
              <a:rPr lang="en-US" dirty="0" smtClean="0"/>
              <a:t> won’t attract young adults;)</a:t>
            </a:r>
          </a:p>
        </p:txBody>
      </p:sp>
    </p:spTree>
    <p:extLst>
      <p:ext uri="{BB962C8B-B14F-4D97-AF65-F5344CB8AC3E}">
        <p14:creationId xmlns:p14="http://schemas.microsoft.com/office/powerpoint/2010/main" val="2957548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Art 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FOR SALE</a:t>
            </a:r>
          </a:p>
          <a:p>
            <a:pPr lvl="1"/>
            <a:r>
              <a:rPr lang="en-AU" dirty="0" smtClean="0"/>
              <a:t>City </a:t>
            </a:r>
            <a:r>
              <a:rPr lang="en-AU" dirty="0"/>
              <a:t>of Melbourne art program</a:t>
            </a:r>
          </a:p>
          <a:p>
            <a:pPr lvl="1"/>
            <a:r>
              <a:rPr lang="en-US" dirty="0" smtClean="0"/>
              <a:t>S</a:t>
            </a:r>
            <a:r>
              <a:rPr lang="en-AU" dirty="0" smtClean="0"/>
              <a:t>hop fronts / windows (</a:t>
            </a:r>
            <a:r>
              <a:rPr lang="en-AU" dirty="0" err="1" smtClean="0"/>
              <a:t>eg</a:t>
            </a:r>
            <a:r>
              <a:rPr lang="en-AU" dirty="0" smtClean="0"/>
              <a:t> Craft Victoria</a:t>
            </a:r>
            <a:endParaRPr lang="en-AU" dirty="0"/>
          </a:p>
          <a:p>
            <a:pPr lvl="1"/>
            <a:r>
              <a:rPr lang="en-AU" dirty="0" smtClean="0"/>
              <a:t>Artist studios often do tour groups</a:t>
            </a:r>
          </a:p>
          <a:p>
            <a:pPr lvl="1"/>
            <a:r>
              <a:rPr lang="en-AU" dirty="0" smtClean="0"/>
              <a:t>Street Art</a:t>
            </a:r>
          </a:p>
          <a:p>
            <a:pPr lvl="1"/>
            <a:endParaRPr lang="en-AU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9776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There’s more…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Auction houses: </a:t>
            </a:r>
          </a:p>
          <a:p>
            <a:pPr lvl="1"/>
            <a:r>
              <a:rPr lang="en-AU" dirty="0"/>
              <a:t>Secondary art market – re-selling artworks</a:t>
            </a:r>
          </a:p>
          <a:p>
            <a:endParaRPr lang="en-AU" dirty="0"/>
          </a:p>
          <a:p>
            <a:r>
              <a:rPr lang="en-AU" dirty="0"/>
              <a:t>Art fairs and festivals</a:t>
            </a:r>
          </a:p>
          <a:p>
            <a:r>
              <a:rPr lang="en-AU" dirty="0"/>
              <a:t>Arts support programs</a:t>
            </a:r>
          </a:p>
          <a:p>
            <a:r>
              <a:rPr lang="en-AU" dirty="0"/>
              <a:t>Corporate spaces (acquire art to define brand/reputation)</a:t>
            </a:r>
          </a:p>
          <a:p>
            <a:r>
              <a:rPr lang="en-AU" dirty="0"/>
              <a:t>Outdoor spaces (development of community)</a:t>
            </a:r>
          </a:p>
          <a:p>
            <a:r>
              <a:rPr lang="en-AU" dirty="0"/>
              <a:t>Virtual &amp; online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619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Art Galleries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smtClean="0">
                <a:hlinkClick r:id="rId2"/>
              </a:rPr>
              <a:t>http://www.tate.org.uk/</a:t>
            </a:r>
          </a:p>
          <a:p>
            <a:pPr lvl="1"/>
            <a:r>
              <a:rPr lang="en-US" sz="2000" i="1" dirty="0" smtClean="0"/>
              <a:t>Find Andy Warhol’s work ‘Trash’</a:t>
            </a:r>
            <a:endParaRPr lang="en-US" sz="2000" dirty="0" smtClean="0"/>
          </a:p>
          <a:p>
            <a:r>
              <a:rPr lang="pl-PL" sz="2400" dirty="0" smtClean="0">
                <a:hlinkClick r:id="rId2"/>
              </a:rPr>
              <a:t>http://www.warhol.org/</a:t>
            </a:r>
            <a:endParaRPr lang="pl-PL" sz="2400" dirty="0" smtClean="0"/>
          </a:p>
          <a:p>
            <a:r>
              <a:rPr lang="pl-PL" sz="2400" dirty="0" smtClean="0">
                <a:hlinkClick r:id="rId3"/>
              </a:rPr>
              <a:t>http://www.moma.org/</a:t>
            </a:r>
            <a:endParaRPr lang="pl-PL" sz="2400" dirty="0" smtClean="0"/>
          </a:p>
          <a:p>
            <a:pPr lvl="1"/>
            <a:r>
              <a:rPr lang="en-US" sz="2000" i="1" dirty="0" smtClean="0"/>
              <a:t>Find A</a:t>
            </a:r>
            <a:r>
              <a:rPr lang="pl-PL" sz="2000" i="1" dirty="0" err="1" smtClean="0"/>
              <a:t>ndy</a:t>
            </a:r>
            <a:r>
              <a:rPr lang="pl-PL" sz="2000" i="1" dirty="0" smtClean="0"/>
              <a:t> </a:t>
            </a:r>
            <a:r>
              <a:rPr lang="pl-PL" sz="2000" i="1" dirty="0" err="1"/>
              <a:t>W</a:t>
            </a:r>
            <a:r>
              <a:rPr lang="pl-PL" sz="2000" i="1" dirty="0" err="1" smtClean="0"/>
              <a:t>arhol’s</a:t>
            </a:r>
            <a:r>
              <a:rPr lang="pl-PL" sz="2000" i="1" dirty="0" smtClean="0"/>
              <a:t> ‘Gold Marilyn’</a:t>
            </a:r>
            <a:endParaRPr lang="de-DE" sz="2000" i="1" dirty="0" smtClean="0"/>
          </a:p>
          <a:p>
            <a:r>
              <a:rPr lang="de-DE" sz="2400" dirty="0" smtClean="0">
                <a:hlinkClick r:id="rId4"/>
              </a:rPr>
              <a:t>https://www.guggenheim.org/</a:t>
            </a:r>
            <a:endParaRPr lang="de-DE" sz="2400" dirty="0" smtClean="0"/>
          </a:p>
          <a:p>
            <a:pPr lvl="1"/>
            <a:r>
              <a:rPr lang="en-US" sz="2000" i="1" dirty="0" smtClean="0"/>
              <a:t>F</a:t>
            </a:r>
            <a:r>
              <a:rPr lang="de-DE" sz="2000" i="1" dirty="0" err="1" smtClean="0"/>
              <a:t>ind</a:t>
            </a:r>
            <a:r>
              <a:rPr lang="de-DE" sz="2000" i="1" dirty="0" smtClean="0"/>
              <a:t> </a:t>
            </a:r>
            <a:r>
              <a:rPr lang="de-DE" sz="2000" i="1" dirty="0"/>
              <a:t>A</a:t>
            </a:r>
            <a:r>
              <a:rPr lang="de-DE" sz="2000" i="1" dirty="0" smtClean="0"/>
              <a:t>ndy </a:t>
            </a:r>
            <a:r>
              <a:rPr lang="de-DE" sz="2000" i="1" dirty="0" err="1"/>
              <a:t>W</a:t>
            </a:r>
            <a:r>
              <a:rPr lang="de-DE" sz="2000" i="1" dirty="0" err="1" smtClean="0"/>
              <a:t>arhol‘s</a:t>
            </a:r>
            <a:r>
              <a:rPr lang="de-DE" sz="2000" i="1" dirty="0" smtClean="0"/>
              <a:t> ‚</a:t>
            </a:r>
            <a:r>
              <a:rPr lang="de-DE" sz="2000" i="1" dirty="0" err="1" smtClean="0"/>
              <a:t>Flowers</a:t>
            </a:r>
            <a:r>
              <a:rPr lang="de-DE" sz="2000" i="1" dirty="0" smtClean="0"/>
              <a:t>‘</a:t>
            </a:r>
          </a:p>
          <a:p>
            <a:r>
              <a:rPr lang="en-US" sz="2400" dirty="0">
                <a:hlinkClick r:id="rId5"/>
              </a:rPr>
              <a:t>http://www.tate.org.uk/art/artists/andy-warhol-2121</a:t>
            </a:r>
            <a:endParaRPr lang="en-US" sz="2400" dirty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748910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295"/>
            <a:ext cx="8229600" cy="1078710"/>
          </a:xfrm>
        </p:spPr>
        <p:txBody>
          <a:bodyPr/>
          <a:lstStyle/>
          <a:p>
            <a:r>
              <a:rPr lang="en-US" b="1" dirty="0" smtClean="0"/>
              <a:t>Past exam 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453" y="907415"/>
            <a:ext cx="8630215" cy="55335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500" b="1" dirty="0" smtClean="0">
                <a:solidFill>
                  <a:srgbClr val="FF0000"/>
                </a:solidFill>
              </a:rPr>
              <a:t>ROLES &amp; INTENTIONS: EXHIBITION SPACES </a:t>
            </a:r>
          </a:p>
          <a:p>
            <a:pPr>
              <a:buNone/>
            </a:pPr>
            <a:endParaRPr lang="en-AU" sz="1500" dirty="0" smtClean="0"/>
          </a:p>
          <a:p>
            <a:r>
              <a:rPr lang="en-AU" sz="1500" dirty="0"/>
              <a:t>2015: Question 9 (14 marks) </a:t>
            </a:r>
            <a:r>
              <a:rPr lang="en-AU" sz="1500" dirty="0" smtClean="0"/>
              <a:t>  Describe </a:t>
            </a:r>
            <a:r>
              <a:rPr lang="en-AU" sz="1500" dirty="0"/>
              <a:t>how your understanding of the exhibition of artworks has been influenced by the </a:t>
            </a:r>
            <a:r>
              <a:rPr lang="en-AU" sz="1500" dirty="0" err="1"/>
              <a:t>curation</a:t>
            </a:r>
            <a:r>
              <a:rPr lang="en-AU" sz="1500" dirty="0"/>
              <a:t> and exhibition design in two different exhibition spaces you have visited this year</a:t>
            </a:r>
            <a:r>
              <a:rPr lang="en-AU" sz="1500" dirty="0" smtClean="0"/>
              <a:t>.</a:t>
            </a:r>
          </a:p>
          <a:p>
            <a:endParaRPr lang="en-AU" sz="1500" dirty="0"/>
          </a:p>
          <a:p>
            <a:r>
              <a:rPr lang="en-US" sz="1500" b="1" i="1" dirty="0">
                <a:solidFill>
                  <a:srgbClr val="FF0000"/>
                </a:solidFill>
              </a:rPr>
              <a:t>2014. Q8. (12 marks</a:t>
            </a:r>
            <a:r>
              <a:rPr lang="en-US" sz="1500" b="1" i="1" dirty="0" smtClean="0">
                <a:solidFill>
                  <a:srgbClr val="FF0000"/>
                </a:solidFill>
              </a:rPr>
              <a:t>)</a:t>
            </a:r>
            <a:r>
              <a:rPr lang="en-AU" sz="1500" b="1" i="1" dirty="0" smtClean="0">
                <a:solidFill>
                  <a:srgbClr val="FF0000"/>
                </a:solidFill>
              </a:rPr>
              <a:t> </a:t>
            </a:r>
            <a:r>
              <a:rPr lang="en-US" sz="1500" b="1" i="1" dirty="0" smtClean="0">
                <a:solidFill>
                  <a:srgbClr val="FF0000"/>
                </a:solidFill>
              </a:rPr>
              <a:t>Discuss </a:t>
            </a:r>
            <a:r>
              <a:rPr lang="en-US" sz="1500" b="1" i="1" dirty="0">
                <a:solidFill>
                  <a:srgbClr val="FF0000"/>
                </a:solidFill>
              </a:rPr>
              <a:t>the different approaches to the preparation and presentation of artworks in two different exhibitions spaces you have visited this year. </a:t>
            </a:r>
            <a:endParaRPr lang="en-US" sz="1500" b="1" i="1" dirty="0" smtClean="0">
              <a:solidFill>
                <a:srgbClr val="FF0000"/>
              </a:solidFill>
            </a:endParaRPr>
          </a:p>
          <a:p>
            <a:endParaRPr lang="en-AU" sz="1500" dirty="0"/>
          </a:p>
          <a:p>
            <a:r>
              <a:rPr lang="en-US" sz="1500" dirty="0"/>
              <a:t>2014. Q5. (6 marks</a:t>
            </a:r>
            <a:r>
              <a:rPr lang="en-US" sz="1500" dirty="0" smtClean="0"/>
              <a:t>)</a:t>
            </a:r>
            <a:r>
              <a:rPr lang="en-AU" sz="1500" dirty="0" smtClean="0"/>
              <a:t>  </a:t>
            </a:r>
            <a:r>
              <a:rPr lang="en-US" sz="1500" dirty="0" smtClean="0"/>
              <a:t>Compare </a:t>
            </a:r>
            <a:r>
              <a:rPr lang="en-US" sz="1500" dirty="0"/>
              <a:t>the roles of </a:t>
            </a:r>
            <a:r>
              <a:rPr lang="en-US" sz="1500" b="1" dirty="0"/>
              <a:t>two </a:t>
            </a:r>
            <a:r>
              <a:rPr lang="en-US" sz="1500" dirty="0"/>
              <a:t>of the following art exhibitions spaces: </a:t>
            </a:r>
            <a:endParaRPr lang="en-AU" sz="1500" dirty="0"/>
          </a:p>
          <a:p>
            <a:pPr lvl="1"/>
            <a:r>
              <a:rPr lang="en-US" sz="1500" dirty="0"/>
              <a:t>A commercial gallery</a:t>
            </a:r>
            <a:endParaRPr lang="en-AU" sz="1500" dirty="0"/>
          </a:p>
          <a:p>
            <a:pPr lvl="1"/>
            <a:r>
              <a:rPr lang="en-US" sz="1500" dirty="0"/>
              <a:t>A community environment</a:t>
            </a:r>
            <a:endParaRPr lang="en-AU" sz="1500" dirty="0"/>
          </a:p>
          <a:p>
            <a:pPr lvl="1"/>
            <a:r>
              <a:rPr lang="en-US" sz="1500" dirty="0"/>
              <a:t>A virtual exhibition space</a:t>
            </a:r>
            <a:endParaRPr lang="en-AU" sz="1500" dirty="0"/>
          </a:p>
          <a:p>
            <a:pPr lvl="1"/>
            <a:r>
              <a:rPr lang="en-US" sz="1500" dirty="0"/>
              <a:t>An artist-run space</a:t>
            </a:r>
            <a:endParaRPr lang="en-AU" sz="1500" dirty="0"/>
          </a:p>
          <a:p>
            <a:pPr lvl="1"/>
            <a:r>
              <a:rPr lang="en-US" sz="1500" dirty="0"/>
              <a:t>An alternative </a:t>
            </a:r>
            <a:r>
              <a:rPr lang="en-US" sz="1500" dirty="0" smtClean="0"/>
              <a:t>space</a:t>
            </a:r>
          </a:p>
          <a:p>
            <a:pPr lvl="1"/>
            <a:endParaRPr lang="en-AU" sz="1500" dirty="0"/>
          </a:p>
          <a:p>
            <a:r>
              <a:rPr lang="en-US" sz="1500" dirty="0"/>
              <a:t>2013. Q8 (10 marks</a:t>
            </a:r>
            <a:r>
              <a:rPr lang="en-US" sz="1500" dirty="0" smtClean="0"/>
              <a:t>)</a:t>
            </a:r>
            <a:r>
              <a:rPr lang="en-AU" sz="1500" dirty="0" smtClean="0"/>
              <a:t> </a:t>
            </a:r>
            <a:r>
              <a:rPr lang="en-US" sz="1500" dirty="0" smtClean="0"/>
              <a:t>Compare </a:t>
            </a:r>
            <a:r>
              <a:rPr lang="en-US" sz="1500" dirty="0"/>
              <a:t>and contrast particular characteristics of two exhibition spaces that you have visited this year</a:t>
            </a:r>
            <a:r>
              <a:rPr lang="en-US" sz="1500" dirty="0" smtClean="0"/>
              <a:t>.</a:t>
            </a:r>
          </a:p>
          <a:p>
            <a:endParaRPr lang="en-AU" sz="1500" dirty="0" smtClean="0"/>
          </a:p>
          <a:p>
            <a:r>
              <a:rPr lang="en-US" sz="1500" dirty="0" smtClean="0"/>
              <a:t>2012. Q4. Describe the roles of the following exhibition spaces. 8 marks</a:t>
            </a:r>
            <a:endParaRPr lang="en-AU" sz="1500" dirty="0" smtClean="0"/>
          </a:p>
          <a:p>
            <a:pPr>
              <a:buNone/>
            </a:pPr>
            <a:r>
              <a:rPr lang="en-US" sz="1500" dirty="0" smtClean="0"/>
              <a:t>		Public gallery</a:t>
            </a:r>
            <a:r>
              <a:rPr lang="en-AU" sz="1500" dirty="0" smtClean="0"/>
              <a:t>, </a:t>
            </a:r>
            <a:r>
              <a:rPr lang="en-US" sz="1500" dirty="0" smtClean="0"/>
              <a:t>Commercial gallery</a:t>
            </a:r>
            <a:r>
              <a:rPr lang="en-AU" sz="1500" dirty="0" smtClean="0"/>
              <a:t>, </a:t>
            </a:r>
            <a:r>
              <a:rPr lang="en-US" sz="1500" dirty="0" smtClean="0"/>
              <a:t>Artist-run space</a:t>
            </a:r>
            <a:r>
              <a:rPr lang="en-AU" sz="1500" dirty="0" smtClean="0"/>
              <a:t>, </a:t>
            </a:r>
            <a:r>
              <a:rPr lang="en-US" sz="1500" dirty="0" smtClean="0"/>
              <a:t>Curated online exhibition space</a:t>
            </a:r>
            <a:endParaRPr lang="en-AU" sz="15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453" y="353650"/>
            <a:ext cx="8630215" cy="65043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ROLES &amp; INTENTIONS: EXHIBITION SPACES continued:  </a:t>
            </a:r>
          </a:p>
          <a:p>
            <a:pPr>
              <a:buNone/>
            </a:pPr>
            <a:r>
              <a:rPr lang="en-US" sz="1600" dirty="0" smtClean="0"/>
              <a:t> </a:t>
            </a:r>
            <a:endParaRPr lang="en-AU" sz="1600" dirty="0" smtClean="0"/>
          </a:p>
          <a:p>
            <a:pPr>
              <a:buNone/>
            </a:pPr>
            <a:r>
              <a:rPr lang="en-US" sz="1600" dirty="0" smtClean="0"/>
              <a:t>2011. Q6. Identify an art gallery or other art space where you have viewed an art exhibition this year and discuss the following:  The role of the art gallery or art space.</a:t>
            </a:r>
            <a:r>
              <a:rPr lang="en-AU" sz="1600" dirty="0" smtClean="0"/>
              <a:t>  </a:t>
            </a:r>
            <a:r>
              <a:rPr lang="en-US" sz="1600" dirty="0" smtClean="0"/>
              <a:t>The intention of the curator or artist.</a:t>
            </a:r>
            <a:r>
              <a:rPr lang="en-AU" sz="1600" dirty="0" smtClean="0"/>
              <a:t>  </a:t>
            </a:r>
            <a:r>
              <a:rPr lang="en-US" sz="1600" dirty="0" smtClean="0"/>
              <a:t>The presentation of the artworks. 15 marks</a:t>
            </a:r>
            <a:endParaRPr lang="en-AU" sz="1600" dirty="0" smtClean="0"/>
          </a:p>
          <a:p>
            <a:pPr>
              <a:buNone/>
            </a:pPr>
            <a:r>
              <a:rPr lang="en-US" sz="1600" dirty="0" smtClean="0"/>
              <a:t> </a:t>
            </a:r>
            <a:endParaRPr lang="en-AU" sz="1600" dirty="0" smtClean="0"/>
          </a:p>
          <a:p>
            <a:pPr>
              <a:buNone/>
            </a:pPr>
            <a:r>
              <a:rPr lang="en-US" sz="1600" dirty="0" smtClean="0"/>
              <a:t>2010. Q7a. Identify 2 different art exhibition spaces you have visited this year. Compare the roles and particular characteristics of each exhibition space. 7 marks</a:t>
            </a:r>
            <a:endParaRPr lang="en-AU" sz="1600" dirty="0" smtClean="0"/>
          </a:p>
          <a:p>
            <a:pPr>
              <a:buNone/>
            </a:pPr>
            <a:r>
              <a:rPr lang="en-US" sz="1600" dirty="0" smtClean="0"/>
              <a:t> </a:t>
            </a:r>
            <a:endParaRPr lang="en-AU" sz="1600" dirty="0" smtClean="0"/>
          </a:p>
          <a:p>
            <a:pPr>
              <a:buNone/>
            </a:pPr>
            <a:r>
              <a:rPr lang="en-US" sz="1600" dirty="0" smtClean="0"/>
              <a:t>2010. Q7b. Discuss the intention of the curator or artist in displaying the artworks in each exhibition space. 7 marks</a:t>
            </a:r>
            <a:endParaRPr lang="en-AU" sz="1600" dirty="0" smtClean="0"/>
          </a:p>
          <a:p>
            <a:pPr>
              <a:buNone/>
            </a:pPr>
            <a:r>
              <a:rPr lang="en-US" sz="1600" dirty="0" smtClean="0"/>
              <a:t> </a:t>
            </a:r>
            <a:endParaRPr lang="en-AU" sz="1600" dirty="0" smtClean="0"/>
          </a:p>
          <a:p>
            <a:pPr>
              <a:buNone/>
            </a:pPr>
            <a:r>
              <a:rPr lang="en-US" sz="1600" dirty="0" smtClean="0"/>
              <a:t>2009. Q3. There are many types of exhibition spaces. Choose 2 from the following list and compare their role and purpose:</a:t>
            </a:r>
            <a:r>
              <a:rPr lang="en-AU" sz="1600" dirty="0" smtClean="0"/>
              <a:t> </a:t>
            </a:r>
            <a:r>
              <a:rPr lang="en-US" sz="1600" dirty="0" smtClean="0"/>
              <a:t>Public gallery</a:t>
            </a:r>
            <a:r>
              <a:rPr lang="en-AU" sz="1600" dirty="0" smtClean="0"/>
              <a:t>, </a:t>
            </a:r>
            <a:r>
              <a:rPr lang="en-US" sz="1600" dirty="0" smtClean="0"/>
              <a:t>Commercial gallery</a:t>
            </a:r>
            <a:r>
              <a:rPr lang="en-AU" sz="1600" dirty="0" smtClean="0"/>
              <a:t>,</a:t>
            </a:r>
            <a:r>
              <a:rPr lang="en-US" sz="1600" dirty="0" smtClean="0"/>
              <a:t> Artist-run space</a:t>
            </a:r>
            <a:r>
              <a:rPr lang="en-AU" sz="1600" dirty="0" smtClean="0"/>
              <a:t>,</a:t>
            </a:r>
            <a:r>
              <a:rPr lang="en-US" sz="1600" dirty="0" smtClean="0"/>
              <a:t> Auction house</a:t>
            </a:r>
            <a:r>
              <a:rPr lang="en-AU" sz="1600" dirty="0" smtClean="0"/>
              <a:t>, </a:t>
            </a:r>
            <a:r>
              <a:rPr lang="en-US" sz="1600" dirty="0" smtClean="0"/>
              <a:t>Theatre or performance space</a:t>
            </a:r>
            <a:r>
              <a:rPr lang="en-AU" sz="1600" dirty="0" smtClean="0"/>
              <a:t>, </a:t>
            </a:r>
            <a:r>
              <a:rPr lang="en-US" sz="1600" dirty="0" smtClean="0"/>
              <a:t>Virtual exhibition space</a:t>
            </a:r>
            <a:r>
              <a:rPr lang="en-AU" sz="1600" dirty="0" smtClean="0"/>
              <a:t>, </a:t>
            </a:r>
            <a:r>
              <a:rPr lang="en-US" sz="1600" dirty="0" smtClean="0"/>
              <a:t>Cinema  4 marks</a:t>
            </a:r>
            <a:endParaRPr lang="en-AU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2008. Q3. Describe and compare the role of any 2 of the following: Public galleries</a:t>
            </a:r>
            <a:r>
              <a:rPr lang="en-AU" sz="1600" dirty="0" smtClean="0"/>
              <a:t>, </a:t>
            </a:r>
            <a:r>
              <a:rPr lang="en-US" sz="1600" dirty="0" smtClean="0"/>
              <a:t>Commercial galleries</a:t>
            </a:r>
            <a:r>
              <a:rPr lang="en-AU" sz="1600" dirty="0" smtClean="0"/>
              <a:t>, </a:t>
            </a:r>
            <a:r>
              <a:rPr lang="en-US" sz="1600" dirty="0" smtClean="0"/>
              <a:t>Other art spaces (virtual, artist-run, auction houses, outdoor spaces)</a:t>
            </a:r>
            <a:r>
              <a:rPr lang="en-AU" sz="1600" dirty="0" smtClean="0"/>
              <a:t>   </a:t>
            </a:r>
            <a:r>
              <a:rPr lang="en-US" sz="1600" dirty="0" smtClean="0"/>
              <a:t>4 marks</a:t>
            </a:r>
            <a:endParaRPr lang="en-AU" sz="1600" dirty="0" smtClean="0"/>
          </a:p>
          <a:p>
            <a:pPr>
              <a:buNone/>
            </a:pPr>
            <a:r>
              <a:rPr lang="en-US" sz="1600" dirty="0" smtClean="0"/>
              <a:t> </a:t>
            </a:r>
            <a:endParaRPr lang="en-AU" sz="1600" dirty="0" smtClean="0"/>
          </a:p>
          <a:p>
            <a:pPr>
              <a:buNone/>
            </a:pPr>
            <a:r>
              <a:rPr lang="en-US" sz="1600" dirty="0" smtClean="0"/>
              <a:t>2007. Q4a. Select one artwork from the detachable insert. Discuss what the role of a curator would be in preparing and exhibiting the chosen artwork. 3 marks</a:t>
            </a: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1805499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9441"/>
            <a:ext cx="8229600" cy="107871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Past exam questions contd.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8151"/>
            <a:ext cx="8229600" cy="427753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EXHIBITION SPACES: CONSERVATION AND PRESERVATION</a:t>
            </a:r>
          </a:p>
          <a:p>
            <a:pPr>
              <a:buNone/>
            </a:pPr>
            <a:endParaRPr lang="en-AU" sz="1800" dirty="0" smtClean="0"/>
          </a:p>
          <a:p>
            <a:pPr marL="0" indent="0">
              <a:buNone/>
            </a:pPr>
            <a:r>
              <a:rPr lang="en-US" sz="1800" dirty="0"/>
              <a:t>2014. Q2: Select </a:t>
            </a:r>
            <a:r>
              <a:rPr lang="en-US" sz="1800" b="1" dirty="0"/>
              <a:t>one </a:t>
            </a:r>
            <a:r>
              <a:rPr lang="en-US" sz="1800" dirty="0"/>
              <a:t>artwork from the detachable insert. Describe conservation considerations and methods involved in storing this artwork. </a:t>
            </a:r>
            <a:r>
              <a:rPr lang="en-AU" sz="1800" dirty="0" smtClean="0"/>
              <a:t> </a:t>
            </a:r>
            <a:r>
              <a:rPr lang="en-US" sz="1800" dirty="0" smtClean="0"/>
              <a:t>(</a:t>
            </a:r>
            <a:r>
              <a:rPr lang="en-US" sz="1800" dirty="0"/>
              <a:t>6 marks</a:t>
            </a:r>
            <a:r>
              <a:rPr lang="en-US" sz="1800" dirty="0" smtClean="0"/>
              <a:t>)</a:t>
            </a:r>
          </a:p>
          <a:p>
            <a:pPr marL="0" indent="0">
              <a:buNone/>
            </a:pPr>
            <a:endParaRPr lang="en-AU" sz="1800" dirty="0"/>
          </a:p>
          <a:p>
            <a:pPr>
              <a:buNone/>
            </a:pPr>
            <a:r>
              <a:rPr lang="en-US" sz="1800" b="1" i="1" dirty="0">
                <a:solidFill>
                  <a:srgbClr val="FF0000"/>
                </a:solidFill>
              </a:rPr>
              <a:t>2013. Q1. Explain two methods the curator of a public gallery would use to ensure the conservation and preservation of the artwork when it is on display to the public.   </a:t>
            </a:r>
            <a:r>
              <a:rPr lang="en-US" sz="1800" b="1" i="1" dirty="0" smtClean="0">
                <a:solidFill>
                  <a:srgbClr val="FF0000"/>
                </a:solidFill>
              </a:rPr>
              <a:t> 6 </a:t>
            </a:r>
            <a:r>
              <a:rPr lang="en-US" sz="1800" b="1" i="1" dirty="0">
                <a:solidFill>
                  <a:srgbClr val="FF0000"/>
                </a:solidFill>
              </a:rPr>
              <a:t>marks</a:t>
            </a:r>
            <a:endParaRPr lang="en-AU" sz="1800" b="1" i="1" dirty="0">
              <a:solidFill>
                <a:srgbClr val="FF0000"/>
              </a:solidFill>
            </a:endParaRP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2012. Q2. Select one artwork from the detachable insert. Explain three conservation methods the artist or a gallery curator could use to preserve the artwork.  6 marks</a:t>
            </a:r>
            <a:endParaRPr lang="en-AU" sz="1800" dirty="0" smtClean="0"/>
          </a:p>
          <a:p>
            <a:pPr>
              <a:buNone/>
            </a:pPr>
            <a:r>
              <a:rPr lang="en-US" sz="1800" dirty="0" smtClean="0"/>
              <a:t> </a:t>
            </a:r>
            <a:endParaRPr lang="en-AU" sz="1800" dirty="0" smtClean="0"/>
          </a:p>
          <a:p>
            <a:pPr>
              <a:buNone/>
            </a:pPr>
            <a:r>
              <a:rPr lang="en-US" sz="1800" dirty="0" smtClean="0"/>
              <a:t>2011. Q5. Select one artwork from the detachable insert. In order to preserve or conserve this artwork in a public gallery, what could each of the following people do? 9 marks</a:t>
            </a:r>
            <a:endParaRPr lang="en-AU" sz="1800" dirty="0" smtClean="0"/>
          </a:p>
          <a:p>
            <a:pPr>
              <a:buNone/>
            </a:pPr>
            <a:r>
              <a:rPr lang="en-US" sz="1800" dirty="0" smtClean="0"/>
              <a:t>The artist, The curator, The public</a:t>
            </a:r>
            <a:endParaRPr lang="en-AU" sz="1800" dirty="0" smtClean="0"/>
          </a:p>
          <a:p>
            <a:pPr>
              <a:buNone/>
            </a:pPr>
            <a:r>
              <a:rPr lang="en-US" sz="1800" dirty="0" smtClean="0"/>
              <a:t> </a:t>
            </a:r>
            <a:endParaRPr lang="en-AU" sz="1800" dirty="0" smtClean="0"/>
          </a:p>
          <a:p>
            <a:pPr>
              <a:buNone/>
            </a:pPr>
            <a:endParaRPr lang="en-AU" sz="1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5426"/>
            <a:ext cx="8229600" cy="655257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EXHIBITION SPACES: CONSERVATION AND PRESERVATION continued:</a:t>
            </a:r>
            <a:endParaRPr lang="en-AU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2010. Q2. Select one artwork from the detachable insert. Describe three different considerations a public gallery could respond to when protecting the artwork from damage. 9 marks</a:t>
            </a:r>
            <a:endParaRPr lang="en-AU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AU" dirty="0" smtClean="0"/>
          </a:p>
          <a:p>
            <a:pPr>
              <a:buNone/>
            </a:pPr>
            <a:r>
              <a:rPr lang="en-US" dirty="0" smtClean="0"/>
              <a:t>2009. Q5. Select one artwork from the detachable insert. Conservation of the chosen artwork requires consideration of specific factors. Identify 3 factors and explain how they can be used to conserve the artwork. 6 marks</a:t>
            </a:r>
            <a:endParaRPr lang="en-AU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2008. Q5. Select one artwork from the detachable insert. Imagine you are a curator in a public gallery. With reference to materials, lighting, temperature and/or storage, discuss the considerations and methods involved in the conservation of the selected artwork in your gallery. 6 marks</a:t>
            </a:r>
            <a:endParaRPr lang="en-AU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AU" dirty="0" smtClean="0"/>
          </a:p>
          <a:p>
            <a:pPr>
              <a:buNone/>
            </a:pPr>
            <a:r>
              <a:rPr lang="en-US" dirty="0" smtClean="0"/>
              <a:t>2007. Q4b. Select one artwork from the detachable insert. What would be the considerations and methods of conserving and storing the chosen artwork?</a:t>
            </a:r>
            <a:endParaRPr lang="en-AU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AU" dirty="0" smtClean="0"/>
          </a:p>
          <a:p>
            <a:pPr>
              <a:buNone/>
            </a:pPr>
            <a:r>
              <a:rPr lang="en-US" dirty="0" smtClean="0"/>
              <a:t>2006. Q3. An artwork in a specific </a:t>
            </a:r>
            <a:r>
              <a:rPr lang="en-US" dirty="0" err="1" smtClean="0"/>
              <a:t>artform</a:t>
            </a:r>
            <a:r>
              <a:rPr lang="en-US" dirty="0" smtClean="0"/>
              <a:t> has been selected for a travelling exhibition. Nominate the </a:t>
            </a:r>
            <a:r>
              <a:rPr lang="en-US" dirty="0" err="1" smtClean="0"/>
              <a:t>artform</a:t>
            </a:r>
            <a:r>
              <a:rPr lang="en-US" dirty="0" smtClean="0"/>
              <a:t> (</a:t>
            </a:r>
            <a:r>
              <a:rPr lang="en-US" dirty="0" err="1" smtClean="0"/>
              <a:t>eg</a:t>
            </a:r>
            <a:r>
              <a:rPr lang="en-US" dirty="0" smtClean="0"/>
              <a:t>. Oil on canvas, ink on paper, silver gelatin photograph, digital media </a:t>
            </a:r>
            <a:r>
              <a:rPr lang="en-US" dirty="0" err="1" smtClean="0"/>
              <a:t>etc</a:t>
            </a:r>
            <a:r>
              <a:rPr lang="en-US" dirty="0" smtClean="0"/>
              <a:t>). Explain issues and processes involved in the conservation of the artwork for this exhibition. </a:t>
            </a:r>
            <a:endParaRPr lang="en-AU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AU" dirty="0" smtClean="0"/>
          </a:p>
          <a:p>
            <a:pPr>
              <a:buNone/>
            </a:pPr>
            <a:r>
              <a:rPr lang="en-US" dirty="0" smtClean="0"/>
              <a:t>2005. Q3. Discuss the damage that could occur to an artwork in a specific </a:t>
            </a:r>
            <a:r>
              <a:rPr lang="en-US" dirty="0" err="1" smtClean="0"/>
              <a:t>artform</a:t>
            </a:r>
            <a:r>
              <a:rPr lang="en-US" dirty="0" smtClean="0"/>
              <a:t> if it were to be exposed to:  Extremes of temperature, Intense light, Inappropriate storage.  6 marks</a:t>
            </a:r>
            <a:endParaRPr lang="en-AU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368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588"/>
            <a:ext cx="8229600" cy="1143000"/>
          </a:xfrm>
        </p:spPr>
        <p:txBody>
          <a:bodyPr/>
          <a:lstStyle/>
          <a:p>
            <a:r>
              <a:rPr lang="en-US" dirty="0" smtClean="0"/>
              <a:t>Role of Curator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1562"/>
            <a:ext cx="8229600" cy="5631309"/>
          </a:xfrm>
        </p:spPr>
        <p:txBody>
          <a:bodyPr>
            <a:normAutofit fontScale="77500" lnSpcReduction="20000"/>
          </a:bodyPr>
          <a:lstStyle/>
          <a:p>
            <a:r>
              <a:rPr lang="en-AU" b="1" dirty="0"/>
              <a:t>Curator</a:t>
            </a:r>
            <a:endParaRPr lang="en-AU" dirty="0"/>
          </a:p>
          <a:p>
            <a:pPr lvl="0"/>
            <a:r>
              <a:rPr lang="en-AU" dirty="0"/>
              <a:t>Manage the gallery’s permanent collection</a:t>
            </a:r>
          </a:p>
          <a:p>
            <a:pPr lvl="0"/>
            <a:r>
              <a:rPr lang="en-AU" dirty="0"/>
              <a:t>Responsible for planning, coordinating and researching current and future exhibitions</a:t>
            </a:r>
          </a:p>
          <a:p>
            <a:pPr lvl="0"/>
            <a:r>
              <a:rPr lang="en-AU" dirty="0"/>
              <a:t>May be required to give lectures and assist with education programs</a:t>
            </a:r>
          </a:p>
          <a:p>
            <a:pPr lvl="0"/>
            <a:r>
              <a:rPr lang="en-AU" dirty="0"/>
              <a:t>Responsible for cataloguing works of art and researching artists and artworks that the gallery is planning to acquire/exhibit</a:t>
            </a:r>
          </a:p>
          <a:p>
            <a:pPr lvl="0"/>
            <a:r>
              <a:rPr lang="en-AU" dirty="0"/>
              <a:t>Maintain/catalogue detailed records of the gallery’s permanent collection and artworks on loan</a:t>
            </a:r>
          </a:p>
          <a:p>
            <a:pPr lvl="0"/>
            <a:r>
              <a:rPr lang="en-AU" dirty="0"/>
              <a:t>Liaise with artists when working on exhibitions and have an awareness of conservation and preservation factors in the gallery environment</a:t>
            </a:r>
          </a:p>
          <a:p>
            <a:pPr lvl="0"/>
            <a:r>
              <a:rPr lang="en-AU" dirty="0"/>
              <a:t>Contribute to the writing of catalogues or other print material relating to the exhibition/</a:t>
            </a:r>
            <a:r>
              <a:rPr lang="en-AU" dirty="0" smtClean="0"/>
              <a:t>collection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677691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9081"/>
            <a:ext cx="8229600" cy="47880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EXHIBITION SPACES: PRESENTATION &amp; PROMOTION</a:t>
            </a:r>
          </a:p>
          <a:p>
            <a:pPr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b="1" i="1" dirty="0" smtClean="0">
                <a:solidFill>
                  <a:srgbClr val="FF0000"/>
                </a:solidFill>
              </a:rPr>
              <a:t>2013. </a:t>
            </a:r>
            <a:r>
              <a:rPr lang="en-US" sz="1600" b="1" i="1" dirty="0">
                <a:solidFill>
                  <a:srgbClr val="FF0000"/>
                </a:solidFill>
              </a:rPr>
              <a:t>Outline the considerations needed when presenting this artwork for exhibition in a curated online art gallery. </a:t>
            </a:r>
            <a:r>
              <a:rPr lang="en-AU" sz="1600" b="1" i="1" dirty="0" smtClean="0">
                <a:solidFill>
                  <a:srgbClr val="FF0000"/>
                </a:solidFill>
              </a:rPr>
              <a:t> </a:t>
            </a:r>
            <a:r>
              <a:rPr lang="en-US" sz="1600" b="1" i="1" dirty="0" smtClean="0">
                <a:solidFill>
                  <a:srgbClr val="FF0000"/>
                </a:solidFill>
              </a:rPr>
              <a:t>(</a:t>
            </a:r>
            <a:r>
              <a:rPr lang="en-US" sz="1600" b="1" i="1" dirty="0">
                <a:solidFill>
                  <a:srgbClr val="FF0000"/>
                </a:solidFill>
              </a:rPr>
              <a:t>4 marks)</a:t>
            </a:r>
            <a:endParaRPr lang="en-AU" sz="1600" b="1" i="1" dirty="0">
              <a:solidFill>
                <a:srgbClr val="FF0000"/>
              </a:solidFill>
            </a:endParaRP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2012. Q8. Discuss how artworks were presented and promoted in two different exhibition spaces that you visited this year. 10 marks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2010. Q7c. Discuss methods and/or considerations involved in preparing and promoting the artworks in each exhibition space. 7 marks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2007. Q4c. Select one artwork from the detachable insert. Explain how the artwork could be promoted and marketed in a commercial gallery. 3 marks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2006. Q3. An artwork in a specific </a:t>
            </a:r>
            <a:r>
              <a:rPr lang="en-US" sz="1600" dirty="0" err="1" smtClean="0"/>
              <a:t>artform</a:t>
            </a:r>
            <a:r>
              <a:rPr lang="en-US" sz="1600" dirty="0" smtClean="0"/>
              <a:t> has been selected for a travelling exhibition. Nominate the </a:t>
            </a:r>
            <a:r>
              <a:rPr lang="en-US" sz="1600" dirty="0" err="1" smtClean="0"/>
              <a:t>artform</a:t>
            </a:r>
            <a:r>
              <a:rPr lang="en-US" sz="1600" dirty="0" smtClean="0"/>
              <a:t> (</a:t>
            </a:r>
            <a:r>
              <a:rPr lang="en-US" sz="1600" dirty="0" err="1" smtClean="0"/>
              <a:t>eg</a:t>
            </a:r>
            <a:r>
              <a:rPr lang="en-US" sz="1600" dirty="0" smtClean="0"/>
              <a:t>. Oil on canvas, ink on paper, silver gelatin photograph, digital media etc). Explain issues and processes involved in the conservation and presentation of the artwork for this exhibition. </a:t>
            </a:r>
          </a:p>
          <a:p>
            <a:pPr>
              <a:buNone/>
            </a:pPr>
            <a:r>
              <a:rPr lang="en-US" sz="1600" dirty="0" smtClean="0"/>
              <a:t>- Presentation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2005. Q4b. Discuss the promotional and/or marketing considerations involved in preparing an exhibition in either a public gallery or an artist-run space. 3 marks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-235614"/>
            <a:ext cx="8229600" cy="10787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Past exam questions contd.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Exhibition Designer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7465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AU" dirty="0"/>
              <a:t>Responsible for the organisation of the gallery space and layout of the artworks in exhibitions</a:t>
            </a:r>
          </a:p>
          <a:p>
            <a:pPr lvl="0"/>
            <a:r>
              <a:rPr lang="en-AU" dirty="0"/>
              <a:t>Put together layouts and floor plans, which sometimes require 3D scaled models or mock-ups. Models may include details such as movable wall placement, plinth and projector sites, seating, placement of artworks etc.</a:t>
            </a:r>
          </a:p>
          <a:p>
            <a:pPr lvl="0"/>
            <a:r>
              <a:rPr lang="en-AU" dirty="0"/>
              <a:t>Will take care of selecting colours to paint walls and printing wall text (didactic panels)</a:t>
            </a:r>
          </a:p>
          <a:p>
            <a:pPr lvl="0"/>
            <a:r>
              <a:rPr lang="en-AU" dirty="0"/>
              <a:t>Offer advice on framing, mounting and general presentation of artworks</a:t>
            </a:r>
          </a:p>
          <a:p>
            <a:pPr lvl="0"/>
            <a:r>
              <a:rPr lang="en-AU" dirty="0"/>
              <a:t>Will liaise with curators to determine artwork placement</a:t>
            </a:r>
          </a:p>
          <a:p>
            <a:pPr lvl="0"/>
            <a:r>
              <a:rPr lang="en-AU" dirty="0"/>
              <a:t>Make decisions about height of hanging artworks, distance between artworks and the flow and aesthetic of the exhibition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587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Director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AU" dirty="0"/>
              <a:t>Responsible for the financial decisions</a:t>
            </a:r>
          </a:p>
          <a:p>
            <a:pPr lvl="0"/>
            <a:r>
              <a:rPr lang="en-AU" dirty="0"/>
              <a:t>Acquisition of artworks</a:t>
            </a:r>
          </a:p>
          <a:p>
            <a:pPr lvl="0"/>
            <a:r>
              <a:rPr lang="en-AU" dirty="0"/>
              <a:t>Development of marketing strategies</a:t>
            </a:r>
          </a:p>
          <a:p>
            <a:pPr lvl="0"/>
            <a:r>
              <a:rPr lang="en-AU" dirty="0"/>
              <a:t>Allocation of gallery staffing roles and resources</a:t>
            </a:r>
          </a:p>
          <a:p>
            <a:pPr lvl="0"/>
            <a:r>
              <a:rPr lang="en-AU" dirty="0"/>
              <a:t>Must create a long-term vision for the ongoing development of a gallery’s collection</a:t>
            </a:r>
          </a:p>
          <a:p>
            <a:pPr lvl="0"/>
            <a:r>
              <a:rPr lang="en-AU" dirty="0"/>
              <a:t>Work collaboratively with all gallery staff, especially curators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86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4486"/>
            <a:ext cx="8229600" cy="768768"/>
          </a:xfrm>
        </p:spPr>
        <p:txBody>
          <a:bodyPr>
            <a:normAutofit/>
          </a:bodyPr>
          <a:lstStyle/>
          <a:p>
            <a:r>
              <a:rPr lang="en-US" b="1" dirty="0" smtClean="0"/>
              <a:t>Preservation &amp; Conservation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702"/>
            <a:ext cx="8229600" cy="544163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u="sng" dirty="0">
                <a:solidFill>
                  <a:srgbClr val="FF0000"/>
                </a:solidFill>
              </a:rPr>
              <a:t>TEMPERATURE &amp; HUMIDITY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/>
              <a:t>B</a:t>
            </a:r>
            <a:r>
              <a:rPr lang="en-US" dirty="0" smtClean="0"/>
              <a:t>oth </a:t>
            </a:r>
            <a:r>
              <a:rPr lang="en-US" dirty="0"/>
              <a:t>can cause fading, </a:t>
            </a:r>
            <a:r>
              <a:rPr lang="en-US" dirty="0" err="1"/>
              <a:t>discolouration</a:t>
            </a:r>
            <a:r>
              <a:rPr lang="en-US" dirty="0"/>
              <a:t> or decaying to works on </a:t>
            </a:r>
            <a:r>
              <a:rPr lang="en-US" dirty="0" smtClean="0"/>
              <a:t>paper and garments. </a:t>
            </a:r>
          </a:p>
          <a:p>
            <a:r>
              <a:rPr lang="en-US" dirty="0" smtClean="0"/>
              <a:t>Temperature </a:t>
            </a:r>
            <a:r>
              <a:rPr lang="en-US" dirty="0"/>
              <a:t>would be kept within </a:t>
            </a:r>
            <a:r>
              <a:rPr lang="en-US" b="1" dirty="0">
                <a:solidFill>
                  <a:srgbClr val="FF0000"/>
                </a:solidFill>
              </a:rPr>
              <a:t>20-22 </a:t>
            </a:r>
            <a:r>
              <a:rPr lang="en-US" dirty="0"/>
              <a:t>degrees C range</a:t>
            </a:r>
            <a:r>
              <a:rPr lang="en-US" dirty="0" smtClean="0"/>
              <a:t> </a:t>
            </a:r>
          </a:p>
          <a:p>
            <a:r>
              <a:rPr lang="en-US" dirty="0" smtClean="0"/>
              <a:t>Humidity approx </a:t>
            </a:r>
            <a:r>
              <a:rPr lang="en-US" b="1" dirty="0" smtClean="0">
                <a:solidFill>
                  <a:srgbClr val="FF0000"/>
                </a:solidFill>
              </a:rPr>
              <a:t>55rh</a:t>
            </a:r>
            <a:r>
              <a:rPr lang="en-US" dirty="0" smtClean="0"/>
              <a:t> (relative </a:t>
            </a:r>
            <a:r>
              <a:rPr lang="en-US" dirty="0" err="1" smtClean="0"/>
              <a:t>humitidty</a:t>
            </a:r>
            <a:r>
              <a:rPr lang="en-US" dirty="0" smtClean="0"/>
              <a:t>). </a:t>
            </a:r>
            <a:r>
              <a:rPr lang="en-US" dirty="0"/>
              <a:t>At 67 percent mould is prone to grow.</a:t>
            </a:r>
            <a:r>
              <a:rPr lang="en-US" dirty="0" smtClean="0"/>
              <a:t> </a:t>
            </a:r>
          </a:p>
          <a:p>
            <a:r>
              <a:rPr lang="en-US" dirty="0" smtClean="0"/>
              <a:t>Both </a:t>
            </a:r>
            <a:r>
              <a:rPr lang="en-US" dirty="0"/>
              <a:t>temperature and humidity would be measured by a </a:t>
            </a:r>
            <a:r>
              <a:rPr lang="en-US" i="1" dirty="0" err="1" smtClean="0"/>
              <a:t>thermohydrograph</a:t>
            </a:r>
            <a:r>
              <a:rPr lang="en-US" i="1" dirty="0" smtClean="0"/>
              <a:t> (bonus terminology!)</a:t>
            </a:r>
            <a:r>
              <a:rPr lang="en-US" dirty="0" smtClean="0"/>
              <a:t> </a:t>
            </a:r>
            <a:r>
              <a:rPr lang="en-US" dirty="0"/>
              <a:t>and controlled using sophisticated and precise air conditioning systems</a:t>
            </a:r>
            <a:endParaRPr lang="en-AU" dirty="0" smtClean="0"/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r>
              <a:rPr lang="en-US" b="1" u="sng" dirty="0">
                <a:solidFill>
                  <a:srgbClr val="FF0000"/>
                </a:solidFill>
              </a:rPr>
              <a:t>PEST, INSECT, BUG CONTROL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/>
              <a:t>When </a:t>
            </a:r>
            <a:r>
              <a:rPr lang="en-US" dirty="0"/>
              <a:t>in storage the piece would be kept in </a:t>
            </a:r>
            <a:r>
              <a:rPr lang="en-US" b="1" dirty="0" err="1">
                <a:solidFill>
                  <a:srgbClr val="FF0000"/>
                </a:solidFill>
              </a:rPr>
              <a:t>Solander</a:t>
            </a:r>
            <a:r>
              <a:rPr lang="en-US" b="1" dirty="0">
                <a:solidFill>
                  <a:srgbClr val="FF0000"/>
                </a:solidFill>
              </a:rPr>
              <a:t> boxes</a:t>
            </a:r>
            <a:r>
              <a:rPr lang="en-US" dirty="0"/>
              <a:t>-airtight controlled boxes to prevent pests from feeding on or causing damage to the paper, for example, droppings can mark the </a:t>
            </a:r>
            <a:r>
              <a:rPr lang="en-US" dirty="0" smtClean="0"/>
              <a:t>paper.</a:t>
            </a:r>
          </a:p>
          <a:p>
            <a:r>
              <a:rPr lang="en-US" dirty="0" smtClean="0"/>
              <a:t>The </a:t>
            </a:r>
            <a:r>
              <a:rPr lang="en-US" dirty="0"/>
              <a:t>piece would be kept in cool dry areas and regular cleans and checks would take place to ensure no pests had done damage</a:t>
            </a:r>
            <a:r>
              <a:rPr lang="en-US" dirty="0" smtClean="0"/>
              <a:t>.</a:t>
            </a:r>
            <a:endParaRPr lang="en-AU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 1: Find a picture of a </a:t>
            </a:r>
            <a:r>
              <a:rPr lang="en-US" dirty="0" err="1" smtClean="0"/>
              <a:t>thermohydrograph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Insert picture here</a:t>
            </a:r>
            <a:endParaRPr lang="en-US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113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25699"/>
            <a:ext cx="8229600" cy="250046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2. In what ways does it protect artworks?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417638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1. What is a </a:t>
            </a:r>
            <a:r>
              <a:rPr lang="en-US" sz="3200" dirty="0" err="1"/>
              <a:t>solander</a:t>
            </a:r>
            <a:r>
              <a:rPr lang="en-US" sz="3200" dirty="0"/>
              <a:t> box?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Task 2: </a:t>
            </a:r>
            <a:r>
              <a:rPr lang="en-US" dirty="0" err="1" smtClean="0"/>
              <a:t>Solander</a:t>
            </a:r>
            <a:r>
              <a:rPr lang="en-US" dirty="0" smtClean="0"/>
              <a:t> Box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228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4486"/>
            <a:ext cx="8229600" cy="76876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Preservation &amp; Conservation </a:t>
            </a:r>
            <a:r>
              <a:rPr lang="en-US" b="1" dirty="0" err="1" smtClean="0"/>
              <a:t>cont.d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702"/>
            <a:ext cx="8229600" cy="544163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LIGHT</a:t>
            </a:r>
            <a:r>
              <a:rPr lang="en-US" u="sng" dirty="0" smtClean="0"/>
              <a:t> </a:t>
            </a:r>
          </a:p>
          <a:p>
            <a:r>
              <a:rPr lang="en-US" dirty="0" smtClean="0"/>
              <a:t>Both </a:t>
            </a:r>
            <a:r>
              <a:rPr lang="en-US" dirty="0"/>
              <a:t>natural and artificial light would be monitored.</a:t>
            </a:r>
            <a:r>
              <a:rPr lang="en-US" dirty="0" smtClean="0"/>
              <a:t> 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piece should be displayed at no more than </a:t>
            </a:r>
            <a:r>
              <a:rPr lang="en-US" b="1" dirty="0">
                <a:solidFill>
                  <a:srgbClr val="FF0000"/>
                </a:solidFill>
              </a:rPr>
              <a:t>50 </a:t>
            </a:r>
            <a:r>
              <a:rPr lang="en-US" b="1" dirty="0" err="1">
                <a:solidFill>
                  <a:srgbClr val="FF0000"/>
                </a:solidFill>
              </a:rPr>
              <a:t>lux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as paper has a high sensitivity to light energy. The light would be measured by a </a:t>
            </a:r>
            <a:r>
              <a:rPr lang="en-US" dirty="0" err="1"/>
              <a:t>lux</a:t>
            </a:r>
            <a:r>
              <a:rPr lang="en-US" dirty="0"/>
              <a:t> meter.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</a:t>
            </a:r>
            <a:r>
              <a:rPr lang="en-US" dirty="0"/>
              <a:t>piece would be on a </a:t>
            </a:r>
            <a:r>
              <a:rPr lang="en-US" b="1" dirty="0">
                <a:solidFill>
                  <a:srgbClr val="FF0000"/>
                </a:solidFill>
              </a:rPr>
              <a:t>1:3 ratio</a:t>
            </a:r>
            <a:r>
              <a:rPr lang="en-US" dirty="0"/>
              <a:t>-1 month on display, 3 months off. In the period of no display it would be kept in darkness. Ultraviolet light would be filtered, for example with the use of special windows and light bulbs - tungsten light bulbs would prevent damage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DIGITAL MEDIA</a:t>
            </a:r>
          </a:p>
          <a:p>
            <a:pPr>
              <a:buNone/>
            </a:pPr>
            <a:r>
              <a:rPr lang="en-US" dirty="0" smtClean="0"/>
              <a:t>Can be the most vulnerable to damage if they are not migrated to </a:t>
            </a:r>
            <a:r>
              <a:rPr lang="en-US" b="1" dirty="0" smtClean="0">
                <a:solidFill>
                  <a:srgbClr val="FF0000"/>
                </a:solidFill>
              </a:rPr>
              <a:t>new formats </a:t>
            </a:r>
            <a:r>
              <a:rPr lang="en-US" dirty="0" smtClean="0"/>
              <a:t>as old technologies become outdated. </a:t>
            </a:r>
            <a:endParaRPr lang="en-A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009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NGV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Mission: </a:t>
            </a:r>
          </a:p>
          <a:p>
            <a:pPr marL="0" indent="0" algn="ctr">
              <a:buNone/>
            </a:pPr>
            <a:r>
              <a:rPr lang="en-AU" b="1" dirty="0" smtClean="0">
                <a:solidFill>
                  <a:srgbClr val="FF0000"/>
                </a:solidFill>
              </a:rPr>
              <a:t>“</a:t>
            </a:r>
            <a:r>
              <a:rPr lang="en-AU" b="1" dirty="0">
                <a:solidFill>
                  <a:srgbClr val="FF0000"/>
                </a:solidFill>
              </a:rPr>
              <a:t>to illuminate life by collecting, conserving and presenting great art”</a:t>
            </a:r>
            <a:r>
              <a:rPr lang="en-AU" b="1" dirty="0" smtClean="0">
                <a:solidFill>
                  <a:srgbClr val="FF0000"/>
                </a:solidFill>
                <a:effectLst/>
              </a:rPr>
              <a:t> 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Supported </a:t>
            </a:r>
            <a:r>
              <a:rPr lang="en-AU" dirty="0"/>
              <a:t>financially through: </a:t>
            </a:r>
          </a:p>
          <a:p>
            <a:pPr lvl="0"/>
            <a:r>
              <a:rPr lang="en-AU" dirty="0"/>
              <a:t>benefactors</a:t>
            </a:r>
          </a:p>
          <a:p>
            <a:pPr lvl="0"/>
            <a:r>
              <a:rPr lang="en-AU" dirty="0"/>
              <a:t>federal government</a:t>
            </a:r>
          </a:p>
          <a:p>
            <a:pPr lvl="0"/>
            <a:r>
              <a:rPr lang="en-AU" dirty="0"/>
              <a:t>state government</a:t>
            </a:r>
          </a:p>
          <a:p>
            <a:pPr lvl="0"/>
            <a:r>
              <a:rPr lang="en-AU" dirty="0"/>
              <a:t>memberships</a:t>
            </a:r>
          </a:p>
          <a:p>
            <a:pPr lvl="0"/>
            <a:r>
              <a:rPr lang="en-AU" dirty="0"/>
              <a:t>donations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257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1439</TotalTime>
  <Words>1468</Words>
  <Application>Microsoft Macintosh PowerPoint</Application>
  <PresentationFormat>On-screen Show (4:3)</PresentationFormat>
  <Paragraphs>209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Studio Art Unit 4</vt:lpstr>
      <vt:lpstr>Role of Curator</vt:lpstr>
      <vt:lpstr>Role of Exhibition Designer</vt:lpstr>
      <vt:lpstr>Role of Director</vt:lpstr>
      <vt:lpstr>Preservation &amp; Conservation</vt:lpstr>
      <vt:lpstr>Task 1: Find a picture of a thermohydrograph</vt:lpstr>
      <vt:lpstr>Task 2: Solander Box research</vt:lpstr>
      <vt:lpstr>Preservation &amp; Conservation cont.d</vt:lpstr>
      <vt:lpstr>NGV</vt:lpstr>
      <vt:lpstr>NGV International: Role &amp; Purpose</vt:lpstr>
      <vt:lpstr>NGV: Responsibilities to Preserve/Conserve</vt:lpstr>
      <vt:lpstr>Promotional Methods (marketing)</vt:lpstr>
      <vt:lpstr>Alternative Art Spaces</vt:lpstr>
      <vt:lpstr>There’s more…</vt:lpstr>
      <vt:lpstr>Online Art Galleries</vt:lpstr>
      <vt:lpstr>Past exam questions</vt:lpstr>
      <vt:lpstr>PowerPoint Presentation</vt:lpstr>
      <vt:lpstr>Past exam questions contd.</vt:lpstr>
      <vt:lpstr>PowerPoint Presentation</vt:lpstr>
      <vt:lpstr>PowerPoint Presentation</vt:lpstr>
    </vt:vector>
  </TitlesOfParts>
  <Company>DEECD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Studio Art Unit 1</dc:title>
  <dc:creator>DEECD</dc:creator>
  <cp:lastModifiedBy>Lauren Bardin</cp:lastModifiedBy>
  <cp:revision>29</cp:revision>
  <dcterms:created xsi:type="dcterms:W3CDTF">2013-09-25T11:28:20Z</dcterms:created>
  <dcterms:modified xsi:type="dcterms:W3CDTF">2016-10-07T07:30:42Z</dcterms:modified>
</cp:coreProperties>
</file>