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1" r:id="rId3"/>
    <p:sldId id="277" r:id="rId4"/>
    <p:sldId id="272" r:id="rId5"/>
    <p:sldId id="275" r:id="rId6"/>
    <p:sldId id="262" r:id="rId7"/>
    <p:sldId id="271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7F4D61-0870-E24E-9080-0307FDFAC678}">
          <p14:sldIdLst>
            <p14:sldId id="259"/>
            <p14:sldId id="261"/>
            <p14:sldId id="277"/>
            <p14:sldId id="272"/>
            <p14:sldId id="275"/>
            <p14:sldId id="262"/>
            <p14:sldId id="271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9A9D1F"/>
    <a:srgbClr val="743A39"/>
    <a:srgbClr val="7276B2"/>
    <a:srgbClr val="06899A"/>
    <a:srgbClr val="E562E5"/>
    <a:srgbClr val="FF1CED"/>
    <a:srgbClr val="FFF593"/>
    <a:srgbClr val="FFF1C5"/>
    <a:srgbClr val="F8FF22"/>
    <a:srgbClr val="EEF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89046" autoAdjust="0"/>
  </p:normalViewPr>
  <p:slideViewPr>
    <p:cSldViewPr snapToGrid="0" snapToObjects="1">
      <p:cViewPr>
        <p:scale>
          <a:sx n="90" d="100"/>
          <a:sy n="90" d="100"/>
        </p:scale>
        <p:origin x="-12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69D5F-A604-1049-B51C-DDFEA3D2F1ED}" type="datetimeFigureOut">
              <a:rPr lang="en-US" smtClean="0"/>
              <a:t>25/05/16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B7A97-EC73-9B4D-A9E7-ADFAE37C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57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8E442-8522-0743-8886-3C0D97010F3B}" type="datetimeFigureOut">
              <a:rPr lang="en-US" smtClean="0"/>
              <a:t>25/05/16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D6142-8660-0A4B-8928-DDF8CF45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7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SCHOOL CONTEXT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De-identified</a:t>
            </a:r>
            <a:r>
              <a:rPr lang="en-A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Melbourne (northern suburbs)</a:t>
            </a:r>
            <a:b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Middle class </a:t>
            </a:r>
            <a:r>
              <a:rPr lang="en-US" sz="1200" dirty="0" smtClean="0">
                <a:solidFill>
                  <a:srgbClr val="3366FF"/>
                </a:solidFill>
              </a:rPr>
              <a:t>SES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; </a:t>
            </a:r>
            <a:r>
              <a:rPr lang="en-US" sz="1200" dirty="0" smtClean="0">
                <a:solidFill>
                  <a:srgbClr val="FF0000"/>
                </a:solidFill>
              </a:rPr>
              <a:t>ICSEA -1088</a:t>
            </a:r>
            <a:br>
              <a:rPr lang="en-US" sz="1200" dirty="0" smtClean="0">
                <a:solidFill>
                  <a:srgbClr val="FF0000"/>
                </a:solidFill>
              </a:rPr>
            </a:b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Girls Catholic (7-12) : 1003 students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Minimal multicultural representations</a:t>
            </a: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SCHOOL POLICY 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“Love of learning &amp; literacy focus</a:t>
            </a:r>
            <a:b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D6142-8660-0A4B-8928-DDF8CF4558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8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1200" b="1" dirty="0" smtClean="0">
                <a:solidFill>
                  <a:srgbClr val="63891F"/>
                </a:solidFill>
              </a:rPr>
              <a:t>PRIOR KNOWLEDGE: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63891F"/>
                </a:solidFill>
              </a:rPr>
              <a:t>+ Writes creatively, </a:t>
            </a:r>
            <a:br>
              <a:rPr lang="en-US" sz="1200" dirty="0" smtClean="0">
                <a:solidFill>
                  <a:srgbClr val="63891F"/>
                </a:solidFill>
              </a:rPr>
            </a:br>
            <a:r>
              <a:rPr lang="en-US" sz="1200" dirty="0" smtClean="0">
                <a:solidFill>
                  <a:srgbClr val="63891F"/>
                </a:solidFill>
              </a:rPr>
              <a:t>    interprets meaning</a:t>
            </a:r>
            <a:br>
              <a:rPr lang="en-US" sz="1200" dirty="0" smtClean="0">
                <a:solidFill>
                  <a:srgbClr val="63891F"/>
                </a:solidFill>
              </a:rPr>
            </a:br>
            <a:r>
              <a:rPr lang="en-US" sz="1200" dirty="0" smtClean="0">
                <a:solidFill>
                  <a:srgbClr val="63891F"/>
                </a:solidFill>
              </a:rPr>
              <a:t>- design elements principles</a:t>
            </a:r>
            <a:br>
              <a:rPr lang="en-US" sz="1200" dirty="0" smtClean="0">
                <a:solidFill>
                  <a:srgbClr val="63891F"/>
                </a:solidFill>
              </a:rPr>
            </a:br>
            <a:r>
              <a:rPr lang="en-US" sz="1200" dirty="0" smtClean="0">
                <a:solidFill>
                  <a:srgbClr val="63891F"/>
                </a:solidFill>
              </a:rPr>
              <a:t/>
            </a:r>
            <a:br>
              <a:rPr lang="en-US" sz="1200" dirty="0" smtClean="0">
                <a:solidFill>
                  <a:srgbClr val="63891F"/>
                </a:solidFill>
              </a:rPr>
            </a:br>
            <a:r>
              <a:rPr lang="en-US" sz="1200" dirty="0" smtClean="0">
                <a:solidFill>
                  <a:srgbClr val="63891F"/>
                </a:solidFill>
              </a:rPr>
              <a:t/>
            </a:r>
            <a:br>
              <a:rPr lang="en-US" sz="1200" dirty="0" smtClean="0">
                <a:solidFill>
                  <a:srgbClr val="63891F"/>
                </a:solidFill>
              </a:rPr>
            </a:br>
            <a:r>
              <a:rPr lang="en-US" sz="1200" dirty="0" smtClean="0">
                <a:solidFill>
                  <a:srgbClr val="63891F"/>
                </a:solidFill>
              </a:rPr>
              <a:t>(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Phelps</a:t>
            </a:r>
            <a:r>
              <a:rPr lang="en-AU" dirty="0" smtClean="0">
                <a:effectLst/>
              </a:rPr>
              <a:t> et al, 2012)</a:t>
            </a:r>
            <a:br>
              <a:rPr lang="en-AU" dirty="0" smtClean="0">
                <a:effectLst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Traditional focus has been on rote memorization of text book information and passive learning approaches..</a:t>
            </a:r>
            <a:r>
              <a:rPr lang="en-AU" dirty="0" smtClean="0">
                <a:effectLst/>
              </a:rPr>
              <a:t> </a:t>
            </a:r>
            <a:endParaRPr lang="en-US" sz="1200" dirty="0" smtClean="0">
              <a:solidFill>
                <a:srgbClr val="63891F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Tall poppy syndrome: (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Mancl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penington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2011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“Many play small to avoid social exclusion” p 80</a:t>
            </a:r>
            <a:r>
              <a:rPr lang="en-AU" dirty="0" smtClean="0">
                <a:effectLst/>
              </a:rPr>
              <a:t> 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D6142-8660-0A4B-8928-DDF8CF4558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02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1200" b="1" u="sng" dirty="0" smtClean="0"/>
              <a:t>clinical praxis cycle</a:t>
            </a:r>
            <a:br>
              <a:rPr lang="en-AU" sz="1200" b="1" u="sng" dirty="0" smtClean="0"/>
            </a:br>
            <a:r>
              <a:rPr lang="en-AU" sz="1200" b="1" u="sng" dirty="0" smtClean="0"/>
              <a:t> </a:t>
            </a:r>
            <a:r>
              <a:rPr lang="en-AU" sz="1200" dirty="0" smtClean="0"/>
              <a:t>– observe and gather evidence</a:t>
            </a:r>
          </a:p>
          <a:p>
            <a:pPr>
              <a:buFontTx/>
              <a:buChar char="-"/>
            </a:pPr>
            <a:r>
              <a:rPr lang="en-AU" sz="1200" dirty="0" smtClean="0"/>
              <a:t>read and plan</a:t>
            </a:r>
          </a:p>
          <a:p>
            <a:pPr>
              <a:buFontTx/>
              <a:buChar char="-"/>
            </a:pPr>
            <a:r>
              <a:rPr lang="en-AU" sz="1200" dirty="0" smtClean="0"/>
              <a:t>implement</a:t>
            </a:r>
          </a:p>
          <a:p>
            <a:pPr>
              <a:buFontTx/>
              <a:buChar char="-"/>
            </a:pPr>
            <a:r>
              <a:rPr lang="en-AU" sz="1200" dirty="0" smtClean="0"/>
              <a:t>observe and record</a:t>
            </a:r>
          </a:p>
          <a:p>
            <a:pPr>
              <a:buFontTx/>
              <a:buChar char="-"/>
            </a:pPr>
            <a:r>
              <a:rPr lang="en-AU" sz="1200" dirty="0" smtClean="0"/>
              <a:t>analyse, observe and gather evidence </a:t>
            </a:r>
            <a:endParaRPr lang="en-US" sz="1800" b="1" dirty="0" smtClean="0">
              <a:solidFill>
                <a:srgbClr val="FF6600"/>
              </a:solidFill>
              <a:latin typeface="Arial Rounded MT Bold"/>
              <a:cs typeface="Arial Rounded MT Bold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D6142-8660-0A4B-8928-DDF8CF4558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94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FF0000"/>
                </a:solidFill>
              </a:rPr>
              <a:t>Structure required in order to </a:t>
            </a:r>
            <a:r>
              <a:rPr lang="en-US" sz="1200" dirty="0" err="1" smtClean="0">
                <a:solidFill>
                  <a:srgbClr val="FF0000"/>
                </a:solidFill>
              </a:rPr>
              <a:t>synthesise</a:t>
            </a:r>
            <a:r>
              <a:rPr lang="en-US" sz="1200" dirty="0" smtClean="0">
                <a:solidFill>
                  <a:srgbClr val="FF0000"/>
                </a:solidFill>
              </a:rPr>
              <a:t> ideas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D6142-8660-0A4B-8928-DDF8CF4558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09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404040"/>
                </a:solidFill>
              </a:rPr>
              <a:t>Experiential learning </a:t>
            </a:r>
            <a:r>
              <a:rPr lang="en-US" sz="1050" dirty="0" smtClean="0">
                <a:solidFill>
                  <a:srgbClr val="404040"/>
                </a:solidFill>
              </a:rPr>
              <a:t>(Kolb, 1984</a:t>
            </a:r>
            <a:r>
              <a:rPr lang="en-AU" sz="1050" dirty="0" smtClean="0">
                <a:solidFill>
                  <a:srgbClr val="404040"/>
                </a:solidFill>
              </a:rPr>
              <a:t>) – inclusive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D6142-8660-0A4B-8928-DDF8CF4558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0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25/05/16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25/05/16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25/05/16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25/05/16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25/05/16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25/05/16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25/05/16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25/05/16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25/05/16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25/05/16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25/05/16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25/05/16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0" Type="http://schemas.openxmlformats.org/officeDocument/2006/relationships/image" Target="../media/image9.emf"/><Relationship Id="rId11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1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20.jpeg"/><Relationship Id="rId5" Type="http://schemas.openxmlformats.org/officeDocument/2006/relationships/image" Target="../media/image21.emf"/><Relationship Id="rId6" Type="http://schemas.openxmlformats.org/officeDocument/2006/relationships/image" Target="../media/image17.emf"/><Relationship Id="rId7" Type="http://schemas.openxmlformats.org/officeDocument/2006/relationships/image" Target="../media/image16.emf"/><Relationship Id="rId8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8.emf"/><Relationship Id="rId5" Type="http://schemas.openxmlformats.org/officeDocument/2006/relationships/image" Target="../media/image17.emf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emf"/><Relationship Id="rId5" Type="http://schemas.openxmlformats.org/officeDocument/2006/relationships/image" Target="../media/image24.jpeg"/><Relationship Id="rId6" Type="http://schemas.microsoft.com/office/2007/relationships/hdphoto" Target="../media/hdphoto1.wdp"/><Relationship Id="rId7" Type="http://schemas.openxmlformats.org/officeDocument/2006/relationships/image" Target="../media/image2.png"/><Relationship Id="rId8" Type="http://schemas.openxmlformats.org/officeDocument/2006/relationships/image" Target="../media/image25.emf"/><Relationship Id="rId9" Type="http://schemas.openxmlformats.org/officeDocument/2006/relationships/image" Target="../media/image26.emf"/><Relationship Id="rId10" Type="http://schemas.openxmlformats.org/officeDocument/2006/relationships/image" Target="../media/image27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ctoriancurriculum.vcaa.vic.edu.au/thearts/visualarts/introduction/structu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271" y="842211"/>
            <a:ext cx="3982624" cy="5672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angle 22"/>
          <p:cNvSpPr/>
          <p:nvPr/>
        </p:nvSpPr>
        <p:spPr>
          <a:xfrm>
            <a:off x="1" y="5918201"/>
            <a:ext cx="9144000" cy="93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378385" y="5278368"/>
            <a:ext cx="2019226" cy="844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>
                <a:solidFill>
                  <a:srgbClr val="FF6600"/>
                </a:solidFill>
                <a:latin typeface="Arial Rounded MT Bold"/>
                <a:cs typeface="Arial Rounded MT Bold"/>
              </a:rPr>
              <a:t>ANXIETY</a:t>
            </a:r>
            <a:endParaRPr lang="en-US" sz="2600" b="1" dirty="0">
              <a:solidFill>
                <a:srgbClr val="FF66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837865" y="1526143"/>
            <a:ext cx="1524696" cy="1144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rgbClr val="E562E5"/>
                </a:solidFill>
                <a:latin typeface="Arial Rounded MT Bold"/>
                <a:cs typeface="Arial Rounded MT Bold"/>
              </a:rPr>
              <a:t>Jen</a:t>
            </a:r>
            <a:br>
              <a:rPr lang="en-US" sz="3200" b="1" dirty="0" smtClean="0">
                <a:solidFill>
                  <a:srgbClr val="E562E5"/>
                </a:solidFill>
                <a:latin typeface="Arial Rounded MT Bold"/>
                <a:cs typeface="Arial Rounded MT Bold"/>
              </a:rPr>
            </a:br>
            <a:r>
              <a:rPr lang="en-US" sz="1200" b="1" dirty="0" smtClean="0">
                <a:solidFill>
                  <a:srgbClr val="E562E5"/>
                </a:solidFill>
                <a:latin typeface="Arial Rounded MT Bold"/>
                <a:cs typeface="Arial Rounded MT Bold"/>
              </a:rPr>
              <a:t>DE-IDENTIFIED</a:t>
            </a:r>
            <a:endParaRPr lang="en-US" sz="1600" b="1" dirty="0">
              <a:solidFill>
                <a:srgbClr val="E562E5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30125"/>
          <a:stretch/>
        </p:blipFill>
        <p:spPr>
          <a:xfrm>
            <a:off x="3655005" y="264475"/>
            <a:ext cx="2821995" cy="3705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93" y="3567646"/>
            <a:ext cx="1274888" cy="5884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/>
          <a:srcRect r="35638" b="52446"/>
          <a:stretch/>
        </p:blipFill>
        <p:spPr>
          <a:xfrm>
            <a:off x="1445797" y="3642229"/>
            <a:ext cx="1502344" cy="2982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/>
          <a:srcRect t="-1" r="41029" b="68268"/>
          <a:stretch/>
        </p:blipFill>
        <p:spPr>
          <a:xfrm>
            <a:off x="6591317" y="1845762"/>
            <a:ext cx="1793721" cy="4825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456" y="4401297"/>
            <a:ext cx="1634466" cy="62109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041878" flipH="1">
            <a:off x="2947253" y="3952125"/>
            <a:ext cx="543923" cy="66944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9304451">
            <a:off x="6550573" y="2450499"/>
            <a:ext cx="676900" cy="43998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7106" flipV="1">
            <a:off x="3524222" y="699786"/>
            <a:ext cx="363224" cy="439691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1027368" y="5969173"/>
            <a:ext cx="7240318" cy="888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E562E5"/>
                </a:solidFill>
              </a:rPr>
              <a:t>‘Arts Language’ (AL) </a:t>
            </a:r>
            <a:br>
              <a:rPr lang="en-US" b="1" dirty="0" smtClean="0">
                <a:solidFill>
                  <a:srgbClr val="E562E5"/>
                </a:solidFill>
              </a:rPr>
            </a:br>
            <a:r>
              <a:rPr lang="en-US" dirty="0" smtClean="0">
                <a:solidFill>
                  <a:srgbClr val="3366FF"/>
                </a:solidFill>
              </a:rPr>
              <a:t>Visual metalanguage used to analyse artwork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232741" y="5206801"/>
            <a:ext cx="3082627" cy="565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rgbClr val="FF6600"/>
                </a:solidFill>
                <a:latin typeface="Arial Rounded MT Bold"/>
                <a:cs typeface="Arial Rounded MT Bold"/>
              </a:rPr>
              <a:t>MULTICULTURAL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864129" y="171155"/>
            <a:ext cx="2019226" cy="1354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600" b="1" dirty="0" smtClean="0">
                <a:solidFill>
                  <a:srgbClr val="FF6600"/>
                </a:solidFill>
                <a:latin typeface="Arial Rounded MT Bold"/>
                <a:cs typeface="Arial Rounded MT Bold"/>
              </a:rPr>
              <a:t>LITERACY</a:t>
            </a:r>
            <a:br>
              <a:rPr lang="en-US" sz="2600" b="1" dirty="0" smtClean="0">
                <a:solidFill>
                  <a:srgbClr val="FF6600"/>
                </a:solidFill>
                <a:latin typeface="Arial Rounded MT Bold"/>
                <a:cs typeface="Arial Rounded MT Bold"/>
              </a:rPr>
            </a:br>
            <a:r>
              <a:rPr lang="en-US" sz="1800" b="1" dirty="0" smtClean="0">
                <a:solidFill>
                  <a:srgbClr val="FF6600"/>
                </a:solidFill>
                <a:latin typeface="Arial Rounded MT Bold"/>
                <a:cs typeface="Arial Rounded MT Bold"/>
              </a:rPr>
              <a:t>STUDENT VOICE</a:t>
            </a:r>
            <a:endParaRPr lang="en-US" sz="1800" b="1" dirty="0">
              <a:solidFill>
                <a:srgbClr val="FF66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246697" y="171156"/>
            <a:ext cx="3034382" cy="1033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>
                <a:solidFill>
                  <a:srgbClr val="FF6600"/>
                </a:solidFill>
                <a:latin typeface="Arial Rounded MT Bold"/>
                <a:cs typeface="Arial Rounded MT Bold"/>
              </a:rPr>
              <a:t>PASSIVE</a:t>
            </a:r>
            <a:br>
              <a:rPr lang="en-US" sz="2600" b="1" dirty="0" smtClean="0">
                <a:solidFill>
                  <a:srgbClr val="FF6600"/>
                </a:solidFill>
                <a:latin typeface="Arial Rounded MT Bold"/>
                <a:cs typeface="Arial Rounded MT Bold"/>
              </a:rPr>
            </a:br>
            <a:r>
              <a:rPr lang="en-US" sz="2600" b="1" dirty="0" smtClean="0">
                <a:solidFill>
                  <a:srgbClr val="FF6600"/>
                </a:solidFill>
                <a:latin typeface="Arial Rounded MT Bold"/>
                <a:cs typeface="Arial Rounded MT Bold"/>
              </a:rPr>
              <a:t>DESTRUCTIVE</a:t>
            </a:r>
            <a:endParaRPr lang="en-US" sz="2600" b="1" dirty="0">
              <a:solidFill>
                <a:srgbClr val="FF6600"/>
              </a:solidFill>
              <a:latin typeface="Arial Rounded MT Bold"/>
              <a:cs typeface="Arial Rounded MT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5918201"/>
            <a:ext cx="9144001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>
          <a:xfrm>
            <a:off x="6711629" y="5033349"/>
            <a:ext cx="2911231" cy="793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FF6600"/>
                </a:solidFill>
              </a:rPr>
              <a:t>(</a:t>
            </a:r>
            <a:r>
              <a:rPr lang="en-AU" sz="1400" dirty="0">
                <a:solidFill>
                  <a:srgbClr val="FF6600"/>
                </a:solidFill>
              </a:rPr>
              <a:t>Nugent</a:t>
            </a:r>
            <a:r>
              <a:rPr lang="en-US" sz="1400" dirty="0">
                <a:solidFill>
                  <a:srgbClr val="FF6600"/>
                </a:solidFill>
              </a:rPr>
              <a:t>, 2000)</a:t>
            </a:r>
            <a:br>
              <a:rPr lang="en-US" sz="1400" dirty="0">
                <a:solidFill>
                  <a:srgbClr val="FF6600"/>
                </a:solidFill>
              </a:rPr>
            </a:br>
            <a:r>
              <a:rPr lang="en-US" sz="1400" u="sng" dirty="0">
                <a:solidFill>
                  <a:srgbClr val="FF6600"/>
                </a:solidFill>
              </a:rPr>
              <a:t/>
            </a:r>
            <a:br>
              <a:rPr lang="en-US" sz="1400" u="sng" dirty="0">
                <a:solidFill>
                  <a:srgbClr val="FF6600"/>
                </a:solidFill>
              </a:rPr>
            </a:br>
            <a:endParaRPr lang="en-US" sz="1400" dirty="0">
              <a:solidFill>
                <a:srgbClr val="FF6600"/>
              </a:solidFill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-475873" y="1006854"/>
            <a:ext cx="2911231" cy="793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400" dirty="0" smtClean="0">
                <a:solidFill>
                  <a:srgbClr val="FF6600"/>
                </a:solidFill>
              </a:rPr>
              <a:t>(</a:t>
            </a:r>
            <a:r>
              <a:rPr lang="en-AU" sz="1400" dirty="0" err="1">
                <a:solidFill>
                  <a:srgbClr val="FF6600"/>
                </a:solidFill>
              </a:rPr>
              <a:t>Dreikurs</a:t>
            </a:r>
            <a:r>
              <a:rPr lang="en-AU" sz="1400" dirty="0" smtClean="0">
                <a:solidFill>
                  <a:srgbClr val="FF6600"/>
                </a:solidFill>
              </a:rPr>
              <a:t>, 2013)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62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19" grpId="0"/>
      <p:bldP spid="21" grpId="0"/>
      <p:bldP spid="29" grpId="0"/>
      <p:bldP spid="32" grpId="0"/>
      <p:bldP spid="33" grpId="0"/>
      <p:bldP spid="26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 txBox="1">
            <a:spLocks/>
          </p:cNvSpPr>
          <p:nvPr/>
        </p:nvSpPr>
        <p:spPr>
          <a:xfrm>
            <a:off x="414190" y="2750843"/>
            <a:ext cx="3476021" cy="4798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Prior Knowledge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smtClean="0">
                <a:solidFill>
                  <a:srgbClr val="404040"/>
                </a:solidFill>
              </a:rPr>
              <a:t>  </a:t>
            </a:r>
            <a:r>
              <a:rPr lang="en-US" sz="2000" dirty="0" smtClean="0">
                <a:solidFill>
                  <a:srgbClr val="404040"/>
                </a:solidFill>
              </a:rPr>
              <a:t>   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Observational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2. Academic transcript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3. Teacher feedback</a:t>
            </a:r>
            <a:r>
              <a:rPr lang="en-US" sz="2000" dirty="0" smtClean="0">
                <a:solidFill>
                  <a:srgbClr val="7276B2"/>
                </a:solidFill>
              </a:rPr>
              <a:t/>
            </a:r>
            <a:br>
              <a:rPr lang="en-US" sz="2000" dirty="0" smtClean="0">
                <a:solidFill>
                  <a:srgbClr val="7276B2"/>
                </a:solidFill>
              </a:rPr>
            </a:br>
            <a:r>
              <a:rPr lang="en-US" sz="1800" dirty="0" smtClean="0">
                <a:solidFill>
                  <a:srgbClr val="404040"/>
                </a:solidFill>
              </a:rPr>
              <a:t> </a:t>
            </a:r>
            <a:br>
              <a:rPr lang="en-US" sz="1800" dirty="0" smtClean="0">
                <a:solidFill>
                  <a:srgbClr val="404040"/>
                </a:solidFill>
              </a:rPr>
            </a:br>
            <a:endParaRPr lang="en-US" sz="18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lum bright="20000" contrast="40000"/>
          </a:blip>
          <a:stretch>
            <a:fillRect/>
          </a:stretch>
        </p:blipFill>
        <p:spPr>
          <a:xfrm>
            <a:off x="203188" y="402548"/>
            <a:ext cx="1528486" cy="152848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07800" y="4739849"/>
            <a:ext cx="1436740" cy="1915652"/>
            <a:chOff x="6423754" y="1832613"/>
            <a:chExt cx="2559773" cy="3413030"/>
          </a:xfrm>
        </p:grpSpPr>
        <p:pic>
          <p:nvPicPr>
            <p:cNvPr id="7" name="Picture 6" descr="IMG_0493 copy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3754" y="1832613"/>
              <a:ext cx="2559773" cy="341303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634209" y="2251440"/>
              <a:ext cx="681790" cy="1470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19426" y="4692224"/>
            <a:ext cx="1276239" cy="1701652"/>
            <a:chOff x="5635018" y="2611012"/>
            <a:chExt cx="2005264" cy="2673686"/>
          </a:xfrm>
        </p:grpSpPr>
        <p:pic>
          <p:nvPicPr>
            <p:cNvPr id="9" name="Picture 8" descr="IMG_0521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5018" y="2611012"/>
              <a:ext cx="2005264" cy="2673686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5759037" y="3022744"/>
              <a:ext cx="681790" cy="1470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64408" y="5518728"/>
            <a:ext cx="3345010" cy="369332"/>
          </a:xfrm>
          <a:prstGeom prst="rect">
            <a:avLst/>
          </a:prstGeom>
          <a:solidFill>
            <a:srgbClr val="F0B5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“Speak up and connect”</a:t>
            </a:r>
            <a:endParaRPr lang="en-US" dirty="0">
              <a:latin typeface="+mj-lt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689497" y="251790"/>
            <a:ext cx="8074764" cy="737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>
                <a:solidFill>
                  <a:srgbClr val="FF6600"/>
                </a:solidFill>
                <a:latin typeface="Arial Rounded MT Bold"/>
                <a:cs typeface="Arial Rounded MT Bold"/>
              </a:rPr>
              <a:t>LEARNING NEED: Develop ‘Arts Language’</a:t>
            </a:r>
            <a:endParaRPr lang="en-US" sz="2600" b="1" dirty="0">
              <a:solidFill>
                <a:srgbClr val="FF66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64408" y="5972674"/>
            <a:ext cx="3345010" cy="738664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+mj-lt"/>
              </a:rPr>
              <a:t>*</a:t>
            </a:r>
            <a:r>
              <a:rPr lang="en-AU" dirty="0" smtClean="0">
                <a:latin typeface="+mj-lt"/>
              </a:rPr>
              <a:t>   “</a:t>
            </a:r>
            <a:r>
              <a:rPr lang="en-AU" dirty="0">
                <a:latin typeface="+mj-lt"/>
              </a:rPr>
              <a:t>reluctant to present knowledge”</a:t>
            </a:r>
            <a:endParaRPr lang="en-US" dirty="0">
              <a:latin typeface="+mj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24492" y="6286119"/>
            <a:ext cx="1590648" cy="407121"/>
            <a:chOff x="5964774" y="7132354"/>
            <a:chExt cx="1323134" cy="338652"/>
          </a:xfrm>
        </p:grpSpPr>
        <p:sp>
          <p:nvSpPr>
            <p:cNvPr id="23" name="Rectangle 22"/>
            <p:cNvSpPr/>
            <p:nvPr/>
          </p:nvSpPr>
          <p:spPr>
            <a:xfrm>
              <a:off x="5971692" y="7132354"/>
              <a:ext cx="1316216" cy="338652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5964774" y="7179936"/>
              <a:ext cx="1316218" cy="291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 smtClean="0"/>
                <a:t>Appendix 1</a:t>
              </a:r>
              <a:endParaRPr lang="en-US" sz="1200" dirty="0"/>
            </a:p>
          </p:txBody>
        </p:sp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1726909" y="1448376"/>
            <a:ext cx="4077403" cy="668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743A39"/>
                </a:solidFill>
              </a:rPr>
              <a:t>DIAGNOSIS</a:t>
            </a:r>
          </a:p>
          <a:p>
            <a:pPr algn="l"/>
            <a:endParaRPr lang="en-US" sz="1600" dirty="0">
              <a:solidFill>
                <a:srgbClr val="404040"/>
              </a:solidFill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1439048" y="1355252"/>
            <a:ext cx="2647440" cy="536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FF6600"/>
                </a:solidFill>
              </a:rPr>
              <a:t>1</a:t>
            </a:r>
            <a:endParaRPr lang="en-US" sz="1400" b="1" dirty="0">
              <a:solidFill>
                <a:srgbClr val="FF6600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3890211" y="1280755"/>
            <a:ext cx="4572234" cy="3673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800" b="1" dirty="0" smtClean="0">
                <a:solidFill>
                  <a:srgbClr val="404040"/>
                </a:solidFill>
              </a:rPr>
              <a:t>Impact on Arts Language</a:t>
            </a:r>
            <a:r>
              <a:rPr lang="en-US" sz="2800" b="1" dirty="0">
                <a:solidFill>
                  <a:srgbClr val="404040"/>
                </a:solidFill>
              </a:rPr>
              <a:t/>
            </a:r>
            <a:br>
              <a:rPr lang="en-US" sz="2800" b="1" dirty="0">
                <a:solidFill>
                  <a:srgbClr val="404040"/>
                </a:solidFill>
              </a:rPr>
            </a:br>
            <a:r>
              <a:rPr lang="en-US" sz="2000" b="1" dirty="0" smtClean="0">
                <a:solidFill>
                  <a:srgbClr val="404040"/>
                </a:solidFill>
              </a:rPr>
              <a:t>   </a:t>
            </a:r>
            <a:r>
              <a:rPr lang="en-US" sz="2000" dirty="0" smtClean="0">
                <a:solidFill>
                  <a:srgbClr val="404040"/>
                </a:solidFill>
              </a:rPr>
              <a:t>1. VCE structure</a:t>
            </a:r>
            <a:endParaRPr lang="en-US" sz="2000" dirty="0">
              <a:solidFill>
                <a:srgbClr val="40404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 smtClean="0">
                <a:solidFill>
                  <a:srgbClr val="404040"/>
                </a:solidFill>
              </a:rPr>
              <a:t>    2. Cultural Background </a:t>
            </a:r>
            <a:endParaRPr lang="en-US" sz="2000" dirty="0">
              <a:solidFill>
                <a:srgbClr val="40404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 smtClean="0">
                <a:solidFill>
                  <a:srgbClr val="404040"/>
                </a:solidFill>
              </a:rPr>
              <a:t>    3. Environment not conducive to</a:t>
            </a:r>
            <a:br>
              <a:rPr lang="en-US" sz="2000" dirty="0" smtClean="0">
                <a:solidFill>
                  <a:srgbClr val="404040"/>
                </a:solidFill>
              </a:rPr>
            </a:br>
            <a:r>
              <a:rPr lang="en-US" sz="2000" dirty="0" smtClean="0">
                <a:solidFill>
                  <a:srgbClr val="404040"/>
                </a:solidFill>
              </a:rPr>
              <a:t>        learning</a:t>
            </a:r>
            <a:br>
              <a:rPr lang="en-US" sz="2000" dirty="0" smtClean="0">
                <a:solidFill>
                  <a:srgbClr val="404040"/>
                </a:solidFill>
              </a:rPr>
            </a:br>
            <a:r>
              <a:rPr lang="en-US" sz="2000" dirty="0" smtClean="0">
                <a:solidFill>
                  <a:srgbClr val="404040"/>
                </a:solidFill>
              </a:rPr>
              <a:t/>
            </a:r>
            <a:br>
              <a:rPr lang="en-US" sz="2000" dirty="0" smtClean="0">
                <a:solidFill>
                  <a:srgbClr val="404040"/>
                </a:solidFill>
              </a:rPr>
            </a:br>
            <a:r>
              <a:rPr lang="en-US" sz="2000" dirty="0" smtClean="0">
                <a:solidFill>
                  <a:srgbClr val="404040"/>
                </a:solidFill>
              </a:rPr>
              <a:t>  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Nonverbal behaviour is the most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common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way “poppy clipping” is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experienced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rgbClr val="404040"/>
                </a:solidFill>
              </a:rPr>
              <a:t/>
            </a:r>
            <a:br>
              <a:rPr lang="en-US" sz="2000" dirty="0" smtClean="0">
                <a:solidFill>
                  <a:srgbClr val="404040"/>
                </a:solidFill>
              </a:rPr>
            </a:br>
            <a:r>
              <a:rPr lang="en-US" sz="2000" dirty="0" smtClean="0">
                <a:solidFill>
                  <a:srgbClr val="404040"/>
                </a:solidFill>
              </a:rPr>
              <a:t/>
            </a:r>
            <a:br>
              <a:rPr lang="en-US" sz="2000" dirty="0" smtClean="0">
                <a:solidFill>
                  <a:srgbClr val="404040"/>
                </a:solidFill>
              </a:rPr>
            </a:br>
            <a:r>
              <a:rPr lang="en-US" sz="2000" dirty="0" smtClean="0">
                <a:solidFill>
                  <a:srgbClr val="404040"/>
                </a:solidFill>
              </a:rPr>
              <a:t>              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64408" y="5064908"/>
            <a:ext cx="3345010" cy="369332"/>
          </a:xfrm>
          <a:prstGeom prst="rect">
            <a:avLst/>
          </a:prstGeom>
          <a:solidFill>
            <a:srgbClr val="F0B5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“Unstructured writing”</a:t>
            </a:r>
            <a:endParaRPr lang="en-US" dirty="0">
              <a:latin typeface="+mj-lt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122334" y="3333427"/>
            <a:ext cx="3257777" cy="793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Mancl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enington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2011, p. 80)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820263" y="5677232"/>
            <a:ext cx="608737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7033565" y="2221976"/>
            <a:ext cx="2911231" cy="793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A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Phelps </a:t>
            </a:r>
            <a:r>
              <a:rPr lang="en-A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al, </a:t>
            </a:r>
            <a:r>
              <a:rPr lang="en-A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2012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8710" y="4568285"/>
            <a:ext cx="770847" cy="208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7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 animBg="1"/>
      <p:bldP spid="26" grpId="0"/>
      <p:bldP spid="44" grpId="0" animBg="1"/>
      <p:bldP spid="35" grpId="0"/>
      <p:bldP spid="36" grpId="0"/>
      <p:bldP spid="34" grpId="0"/>
      <p:bldP spid="39" grpId="0" animBg="1"/>
      <p:bldP spid="30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97642" y="324049"/>
            <a:ext cx="1335116" cy="181133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Group 128"/>
          <p:cNvGrpSpPr/>
          <p:nvPr/>
        </p:nvGrpSpPr>
        <p:grpSpPr>
          <a:xfrm>
            <a:off x="2040783" y="1602317"/>
            <a:ext cx="2743856" cy="1547404"/>
            <a:chOff x="2252675" y="2301020"/>
            <a:chExt cx="2094326" cy="1181100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20000" contrast="20000"/>
            </a:blip>
            <a:stretch>
              <a:fillRect/>
            </a:stretch>
          </p:blipFill>
          <p:spPr>
            <a:xfrm>
              <a:off x="2319589" y="2301020"/>
              <a:ext cx="1181100" cy="1181100"/>
            </a:xfrm>
            <a:prstGeom prst="rect">
              <a:avLst/>
            </a:prstGeom>
          </p:spPr>
        </p:pic>
        <p:sp>
          <p:nvSpPr>
            <p:cNvPr id="128" name="Content Placeholder 2"/>
            <p:cNvSpPr txBox="1">
              <a:spLocks/>
            </p:cNvSpPr>
            <p:nvPr/>
          </p:nvSpPr>
          <p:spPr>
            <a:xfrm>
              <a:off x="2252675" y="3052098"/>
              <a:ext cx="2094326" cy="42470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800" b="1" dirty="0" smtClean="0">
                  <a:solidFill>
                    <a:srgbClr val="FF6600"/>
                  </a:solidFill>
                </a:rPr>
                <a:t>2</a:t>
              </a:r>
              <a:endParaRPr lang="en-US" sz="1400" b="1" dirty="0">
                <a:solidFill>
                  <a:srgbClr val="FF6600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lum bright="20000" contrast="40000"/>
          </a:blip>
          <a:stretch>
            <a:fillRect/>
          </a:stretch>
        </p:blipFill>
        <p:spPr>
          <a:xfrm>
            <a:off x="372533" y="3660867"/>
            <a:ext cx="1071564" cy="107156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-76901" y="4779260"/>
            <a:ext cx="2135902" cy="614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743A39"/>
                </a:solidFill>
              </a:rPr>
              <a:t>INTERVENTION 1</a:t>
            </a:r>
            <a:r>
              <a:rPr lang="en-US" sz="1800" b="1" dirty="0" smtClean="0">
                <a:solidFill>
                  <a:srgbClr val="743A39"/>
                </a:solidFill>
              </a:rPr>
              <a:t>:</a:t>
            </a:r>
            <a:r>
              <a:rPr lang="en-US" sz="1800" dirty="0" smtClean="0">
                <a:solidFill>
                  <a:srgbClr val="743A39"/>
                </a:solidFill>
              </a:rPr>
              <a:t/>
            </a:r>
            <a:br>
              <a:rPr lang="en-US" sz="1800" dirty="0" smtClean="0">
                <a:solidFill>
                  <a:srgbClr val="743A39"/>
                </a:solidFill>
              </a:rPr>
            </a:br>
            <a:r>
              <a:rPr lang="en-US" sz="1800" dirty="0" smtClean="0">
                <a:solidFill>
                  <a:srgbClr val="743A39"/>
                </a:solidFill>
              </a:rPr>
              <a:t>Diagnosis</a:t>
            </a: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124158" y="3097699"/>
            <a:ext cx="3654785" cy="112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7276B2"/>
                </a:solidFill>
              </a:rPr>
              <a:t>INTERVENTION 2:</a:t>
            </a:r>
            <a:br>
              <a:rPr lang="en-US" sz="1800" b="1" dirty="0" smtClean="0">
                <a:solidFill>
                  <a:srgbClr val="7276B2"/>
                </a:solidFill>
              </a:rPr>
            </a:br>
            <a:r>
              <a:rPr lang="en-US" sz="1800" dirty="0">
                <a:solidFill>
                  <a:srgbClr val="7276B2"/>
                </a:solidFill>
              </a:rPr>
              <a:t>U</a:t>
            </a:r>
            <a:r>
              <a:rPr lang="en-US" sz="1800" dirty="0" smtClean="0">
                <a:solidFill>
                  <a:srgbClr val="7276B2"/>
                </a:solidFill>
              </a:rPr>
              <a:t>nderstanding </a:t>
            </a:r>
            <a:br>
              <a:rPr lang="en-US" sz="1800" dirty="0" smtClean="0">
                <a:solidFill>
                  <a:srgbClr val="7276B2"/>
                </a:solidFill>
              </a:rPr>
            </a:br>
            <a:r>
              <a:rPr lang="en-US" sz="1800" dirty="0" smtClean="0">
                <a:solidFill>
                  <a:srgbClr val="7276B2"/>
                </a:solidFill>
              </a:rPr>
              <a:t>metalanguage</a:t>
            </a:r>
          </a:p>
          <a:p>
            <a:pPr algn="l"/>
            <a:endParaRPr lang="en-US" sz="1800" dirty="0">
              <a:solidFill>
                <a:srgbClr val="7276B2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190533" y="1807170"/>
            <a:ext cx="1677952" cy="2050657"/>
            <a:chOff x="3867490" y="1424450"/>
            <a:chExt cx="1677952" cy="20506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lum contrast="20000"/>
            </a:blip>
            <a:stretch>
              <a:fillRect/>
            </a:stretch>
          </p:blipFill>
          <p:spPr>
            <a:xfrm>
              <a:off x="4247813" y="1424450"/>
              <a:ext cx="913810" cy="913810"/>
            </a:xfrm>
            <a:prstGeom prst="rect">
              <a:avLst/>
            </a:prstGeom>
          </p:spPr>
        </p:pic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3867490" y="2353540"/>
              <a:ext cx="1677952" cy="112156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</a:t>
              </a:r>
              <a:r>
                <a:rPr 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ositive </a:t>
              </a:r>
              <a:br>
                <a:rPr 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learning </a:t>
              </a:r>
              <a:br>
                <a:rPr 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culture</a:t>
              </a:r>
            </a:p>
            <a:p>
              <a:pPr algn="l"/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3816456" y="2241548"/>
            <a:ext cx="53353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1859231" y="251790"/>
            <a:ext cx="7674616" cy="1457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>
                <a:solidFill>
                  <a:srgbClr val="FF6600"/>
                </a:solidFill>
                <a:latin typeface="Arial Rounded MT Bold"/>
                <a:cs typeface="Arial Rounded MT Bold"/>
              </a:rPr>
              <a:t>CLINICAL PRAXIS: </a:t>
            </a:r>
            <a:r>
              <a:rPr lang="en-US" b="1" dirty="0" smtClean="0">
                <a:solidFill>
                  <a:srgbClr val="FF6600"/>
                </a:solidFill>
                <a:latin typeface="Arial Rounded MT Bold"/>
                <a:cs typeface="Arial Rounded MT Bold"/>
              </a:rPr>
              <a:t/>
            </a:r>
            <a:br>
              <a:rPr lang="en-US" b="1" dirty="0" smtClean="0">
                <a:solidFill>
                  <a:srgbClr val="FF6600"/>
                </a:solidFill>
                <a:latin typeface="Arial Rounded MT Bold"/>
                <a:cs typeface="Arial Rounded MT Bold"/>
              </a:rPr>
            </a:br>
            <a:r>
              <a:rPr lang="en-US" sz="2200" dirty="0" smtClean="0">
                <a:solidFill>
                  <a:srgbClr val="FF6600"/>
                </a:solidFill>
                <a:cs typeface="Arial Rounded MT Bold"/>
              </a:rPr>
              <a:t>Cyclical process of </a:t>
            </a:r>
            <a:r>
              <a:rPr lang="en-US" sz="2200" dirty="0" smtClean="0">
                <a:solidFill>
                  <a:srgbClr val="FF6600"/>
                </a:solidFill>
              </a:rPr>
              <a:t>analysis &amp; reflection</a:t>
            </a:r>
            <a:r>
              <a:rPr lang="en-US" sz="2200" dirty="0">
                <a:solidFill>
                  <a:srgbClr val="FF6600"/>
                </a:solidFill>
              </a:rPr>
              <a:t>, </a:t>
            </a:r>
            <a:r>
              <a:rPr lang="en-US" sz="2200" dirty="0" smtClean="0">
                <a:solidFill>
                  <a:srgbClr val="FF6600"/>
                </a:solidFill>
              </a:rPr>
              <a:t/>
            </a:r>
            <a:br>
              <a:rPr lang="en-US" sz="2200" dirty="0" smtClean="0">
                <a:solidFill>
                  <a:srgbClr val="FF6600"/>
                </a:solidFill>
              </a:rPr>
            </a:br>
            <a:r>
              <a:rPr lang="en-US" sz="2200" dirty="0" smtClean="0">
                <a:solidFill>
                  <a:srgbClr val="FF6600"/>
                </a:solidFill>
              </a:rPr>
              <a:t>integrating </a:t>
            </a:r>
            <a:r>
              <a:rPr lang="en-US" sz="2200" dirty="0">
                <a:solidFill>
                  <a:srgbClr val="FF6600"/>
                </a:solidFill>
              </a:rPr>
              <a:t>theory, evidence, practice </a:t>
            </a:r>
            <a:r>
              <a:rPr lang="en-US" sz="2200" dirty="0" smtClean="0">
                <a:solidFill>
                  <a:srgbClr val="FF6600"/>
                </a:solidFill>
              </a:rPr>
              <a:t>&amp; evaluation</a:t>
            </a:r>
            <a:r>
              <a:rPr lang="en-AU" sz="2200" dirty="0" smtClean="0">
                <a:solidFill>
                  <a:srgbClr val="FF6600"/>
                </a:solidFill>
              </a:rPr>
              <a:t> </a:t>
            </a:r>
            <a:r>
              <a:rPr lang="en-US" sz="2200" b="1" dirty="0" smtClean="0">
                <a:solidFill>
                  <a:srgbClr val="FF6600"/>
                </a:solidFill>
                <a:cs typeface="Arial Rounded MT Bold"/>
              </a:rPr>
              <a:t> </a:t>
            </a:r>
            <a:endParaRPr lang="en-US" sz="2200" b="1" dirty="0">
              <a:solidFill>
                <a:srgbClr val="FF6600"/>
              </a:solidFill>
              <a:cs typeface="Arial Rounded MT Bold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714594" y="1802013"/>
            <a:ext cx="1634470" cy="2063144"/>
            <a:chOff x="5869127" y="1304385"/>
            <a:chExt cx="1634470" cy="206314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98483" y="1304385"/>
              <a:ext cx="951906" cy="951906"/>
            </a:xfrm>
            <a:prstGeom prst="rect">
              <a:avLst/>
            </a:prstGeom>
          </p:spPr>
        </p:pic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5869127" y="2245962"/>
              <a:ext cx="1634470" cy="112156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solidFill>
                    <a:srgbClr val="404040"/>
                  </a:solidFill>
                </a:rPr>
                <a:t>Process</a:t>
              </a:r>
              <a:br>
                <a:rPr lang="en-US" sz="1800" dirty="0" smtClean="0">
                  <a:solidFill>
                    <a:srgbClr val="404040"/>
                  </a:solidFill>
                </a:rPr>
              </a:br>
              <a:r>
                <a:rPr lang="en-US" sz="1800" dirty="0" smtClean="0">
                  <a:solidFill>
                    <a:srgbClr val="404040"/>
                  </a:solidFill>
                </a:rPr>
                <a:t>directed</a:t>
              </a:r>
              <a:br>
                <a:rPr lang="en-US" sz="1800" dirty="0" smtClean="0">
                  <a:solidFill>
                    <a:srgbClr val="404040"/>
                  </a:solidFill>
                </a:rPr>
              </a:br>
              <a:r>
                <a:rPr lang="en-US" sz="1800" dirty="0" smtClean="0">
                  <a:solidFill>
                    <a:srgbClr val="404040"/>
                  </a:solidFill>
                </a:rPr>
                <a:t>feedback </a:t>
              </a:r>
              <a:br>
                <a:rPr lang="en-US" sz="1800" dirty="0" smtClean="0">
                  <a:solidFill>
                    <a:srgbClr val="404040"/>
                  </a:solidFill>
                </a:rPr>
              </a:br>
              <a:r>
                <a:rPr lang="en-US" sz="1800" dirty="0" smtClean="0">
                  <a:solidFill>
                    <a:srgbClr val="404040"/>
                  </a:solidFill>
                </a:rPr>
                <a:t/>
              </a:r>
              <a:br>
                <a:rPr lang="en-US" sz="1800" dirty="0" smtClean="0">
                  <a:solidFill>
                    <a:srgbClr val="404040"/>
                  </a:solidFill>
                </a:rPr>
              </a:br>
              <a:endParaRPr lang="en-US" sz="1800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82746" y="4402667"/>
            <a:ext cx="3654785" cy="2707996"/>
            <a:chOff x="1385500" y="5689328"/>
            <a:chExt cx="3654785" cy="270799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20000" contrast="40000"/>
            </a:blip>
            <a:stretch>
              <a:fillRect/>
            </a:stretch>
          </p:blipFill>
          <p:spPr>
            <a:xfrm>
              <a:off x="2447819" y="5689328"/>
              <a:ext cx="1520189" cy="1520189"/>
            </a:xfrm>
            <a:prstGeom prst="rect">
              <a:avLst/>
            </a:prstGeom>
          </p:spPr>
        </p:pic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1385500" y="7275757"/>
              <a:ext cx="3654785" cy="11215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en-US" sz="1800" b="1" dirty="0" smtClean="0">
                  <a:solidFill>
                    <a:schemeClr val="accent5"/>
                  </a:solidFill>
                </a:rPr>
                <a:t>INTERVENTION </a:t>
              </a:r>
              <a:r>
                <a:rPr lang="en-US" sz="1800" b="1" dirty="0">
                  <a:solidFill>
                    <a:schemeClr val="accent5"/>
                  </a:solidFill>
                </a:rPr>
                <a:t>3</a:t>
              </a:r>
              <a:r>
                <a:rPr lang="en-US" sz="1800" b="1" dirty="0" smtClean="0">
                  <a:solidFill>
                    <a:schemeClr val="accent5"/>
                  </a:solidFill>
                </a:rPr>
                <a:t>:</a:t>
              </a:r>
              <a:br>
                <a:rPr lang="en-US" sz="1800" b="1" dirty="0" smtClean="0">
                  <a:solidFill>
                    <a:schemeClr val="accent5"/>
                  </a:solidFill>
                </a:rPr>
              </a:br>
              <a:r>
                <a:rPr lang="en-US" sz="1800" dirty="0" smtClean="0">
                  <a:solidFill>
                    <a:schemeClr val="accent5"/>
                  </a:solidFill>
                </a:rPr>
                <a:t>Critical thinking</a:t>
              </a:r>
              <a:endParaRPr lang="en-US" sz="180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5" name="Content Placeholder 2"/>
          <p:cNvSpPr txBox="1">
            <a:spLocks/>
          </p:cNvSpPr>
          <p:nvPr/>
        </p:nvSpPr>
        <p:spPr>
          <a:xfrm>
            <a:off x="5574914" y="-1726030"/>
            <a:ext cx="4767047" cy="26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b="1" dirty="0"/>
              <a:t>reflexive praxis</a:t>
            </a:r>
            <a:r>
              <a:rPr lang="en-AU" sz="2000" dirty="0"/>
              <a:t> </a:t>
            </a:r>
            <a:r>
              <a:rPr lang="en-AU" sz="2000" dirty="0" smtClean="0"/>
              <a:t/>
            </a:r>
            <a:br>
              <a:rPr lang="en-AU" sz="2000" dirty="0" smtClean="0"/>
            </a:br>
            <a:r>
              <a:rPr lang="en-AU" sz="2000" dirty="0" smtClean="0"/>
              <a:t>(</a:t>
            </a:r>
            <a:r>
              <a:rPr lang="en-AU" sz="2000" dirty="0"/>
              <a:t>plan, implement, observe, reflect, adjust </a:t>
            </a:r>
            <a:r>
              <a:rPr lang="en-AU" sz="2000" dirty="0" smtClean="0"/>
              <a:t>plan)</a:t>
            </a:r>
            <a:endParaRPr lang="en-US" sz="3200" b="1" dirty="0">
              <a:solidFill>
                <a:srgbClr val="FF6600"/>
              </a:solidFill>
              <a:latin typeface="Arial Rounded MT Bold"/>
              <a:cs typeface="Arial Rounded MT Bold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910139" y="4004814"/>
            <a:ext cx="10403" cy="302912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5868485" y="2722447"/>
            <a:ext cx="4451957" cy="2793791"/>
            <a:chOff x="-996290" y="233561"/>
            <a:chExt cx="3654785" cy="2293532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FFF593">
                  <a:tint val="45000"/>
                  <a:satMod val="400000"/>
                </a:srgbClr>
              </a:duotone>
              <a:lum bright="20000" contrast="40000"/>
            </a:blip>
            <a:stretch>
              <a:fillRect/>
            </a:stretch>
          </p:blipFill>
          <p:spPr>
            <a:xfrm>
              <a:off x="238627" y="233561"/>
              <a:ext cx="1181100" cy="1181100"/>
            </a:xfrm>
            <a:prstGeom prst="rect">
              <a:avLst/>
            </a:prstGeom>
          </p:spPr>
        </p:pic>
        <p:sp>
          <p:nvSpPr>
            <p:cNvPr id="49" name="Content Placeholder 2"/>
            <p:cNvSpPr txBox="1">
              <a:spLocks/>
            </p:cNvSpPr>
            <p:nvPr/>
          </p:nvSpPr>
          <p:spPr>
            <a:xfrm>
              <a:off x="-996290" y="1405526"/>
              <a:ext cx="3654785" cy="11215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en-US" sz="1800" b="1" dirty="0" smtClean="0">
                  <a:solidFill>
                    <a:srgbClr val="404040"/>
                  </a:solidFill>
                </a:rPr>
                <a:t>FUTURE</a:t>
              </a:r>
              <a:br>
                <a:rPr lang="en-US" sz="1800" b="1" dirty="0" smtClean="0">
                  <a:solidFill>
                    <a:srgbClr val="404040"/>
                  </a:solidFill>
                </a:rPr>
              </a:br>
              <a:r>
                <a:rPr lang="en-US" sz="1800" b="1" dirty="0" smtClean="0">
                  <a:solidFill>
                    <a:srgbClr val="404040"/>
                  </a:solidFill>
                </a:rPr>
                <a:t>INTERVENTIONS</a:t>
              </a:r>
            </a:p>
            <a:p>
              <a:endParaRPr lang="en-US" sz="1400" dirty="0">
                <a:solidFill>
                  <a:srgbClr val="404040"/>
                </a:solidFill>
              </a:endParaRPr>
            </a:p>
          </p:txBody>
        </p:sp>
      </p:grpSp>
      <p:cxnSp>
        <p:nvCxnSpPr>
          <p:cNvPr id="59" name="Straight Arrow Connector 58"/>
          <p:cNvCxnSpPr/>
          <p:nvPr/>
        </p:nvCxnSpPr>
        <p:spPr>
          <a:xfrm flipV="1">
            <a:off x="1426929" y="3475299"/>
            <a:ext cx="432302" cy="271436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5639742" y="2135387"/>
            <a:ext cx="244030" cy="240632"/>
            <a:chOff x="8482528" y="-1109579"/>
            <a:chExt cx="460946" cy="454526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8694874" y="-1109579"/>
              <a:ext cx="0" cy="454526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8482528" y="-909053"/>
              <a:ext cx="460946" cy="0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Content Placeholder 2"/>
          <p:cNvSpPr txBox="1">
            <a:spLocks/>
          </p:cNvSpPr>
          <p:nvPr/>
        </p:nvSpPr>
        <p:spPr>
          <a:xfrm>
            <a:off x="9533847" y="85802"/>
            <a:ext cx="4767047" cy="26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b="1" u="sng" dirty="0"/>
              <a:t>clinical praxis </a:t>
            </a:r>
            <a:r>
              <a:rPr lang="en-AU" sz="2000" b="1" u="sng" dirty="0" smtClean="0"/>
              <a:t>cycle</a:t>
            </a:r>
            <a:br>
              <a:rPr lang="en-AU" sz="2000" b="1" u="sng" dirty="0" smtClean="0"/>
            </a:br>
            <a:r>
              <a:rPr lang="en-AU" sz="2000" b="1" u="sng" dirty="0" smtClean="0"/>
              <a:t> </a:t>
            </a:r>
            <a:r>
              <a:rPr lang="en-AU" sz="2000" dirty="0"/>
              <a:t>– observe and gather </a:t>
            </a:r>
            <a:r>
              <a:rPr lang="en-AU" sz="2000" dirty="0" smtClean="0"/>
              <a:t>evidence</a:t>
            </a:r>
            <a:endParaRPr lang="en-AU" sz="2000" dirty="0"/>
          </a:p>
          <a:p>
            <a:pPr>
              <a:buFontTx/>
              <a:buChar char="-"/>
            </a:pPr>
            <a:r>
              <a:rPr lang="en-AU" sz="2000" dirty="0" smtClean="0"/>
              <a:t>read </a:t>
            </a:r>
            <a:r>
              <a:rPr lang="en-AU" sz="2000" dirty="0"/>
              <a:t>and </a:t>
            </a:r>
            <a:r>
              <a:rPr lang="en-AU" sz="2000" dirty="0" smtClean="0"/>
              <a:t>plan</a:t>
            </a:r>
            <a:endParaRPr lang="en-AU" sz="2000" dirty="0"/>
          </a:p>
          <a:p>
            <a:pPr>
              <a:buFontTx/>
              <a:buChar char="-"/>
            </a:pPr>
            <a:r>
              <a:rPr lang="en-AU" sz="2000" dirty="0" smtClean="0"/>
              <a:t>implement</a:t>
            </a:r>
          </a:p>
          <a:p>
            <a:pPr>
              <a:buFontTx/>
              <a:buChar char="-"/>
            </a:pPr>
            <a:r>
              <a:rPr lang="en-AU" sz="2000" dirty="0" smtClean="0"/>
              <a:t>observe </a:t>
            </a:r>
            <a:r>
              <a:rPr lang="en-AU" sz="2000" dirty="0"/>
              <a:t>and </a:t>
            </a:r>
            <a:r>
              <a:rPr lang="en-AU" sz="2000" dirty="0" smtClean="0"/>
              <a:t>record</a:t>
            </a:r>
            <a:endParaRPr lang="en-AU" sz="2000" dirty="0"/>
          </a:p>
          <a:p>
            <a:pPr>
              <a:buFontTx/>
              <a:buChar char="-"/>
            </a:pPr>
            <a:r>
              <a:rPr lang="en-AU" sz="2000" dirty="0" smtClean="0"/>
              <a:t>analyse</a:t>
            </a:r>
            <a:r>
              <a:rPr lang="en-AU" sz="2000" dirty="0"/>
              <a:t>, observe and gather evidence </a:t>
            </a:r>
            <a:endParaRPr lang="en-US" sz="3200" b="1" dirty="0">
              <a:solidFill>
                <a:srgbClr val="FF66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23" name="Content Placeholder 2"/>
          <p:cNvSpPr txBox="1">
            <a:spLocks/>
          </p:cNvSpPr>
          <p:nvPr/>
        </p:nvSpPr>
        <p:spPr>
          <a:xfrm>
            <a:off x="5809216" y="2449203"/>
            <a:ext cx="2094326" cy="424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rgbClr val="FF6600"/>
                </a:solidFill>
              </a:rPr>
              <a:t>2:2</a:t>
            </a:r>
            <a:endParaRPr lang="en-US" sz="1050" b="1" dirty="0">
              <a:solidFill>
                <a:srgbClr val="FF6600"/>
              </a:solidFill>
            </a:endParaRPr>
          </a:p>
        </p:txBody>
      </p:sp>
      <p:sp>
        <p:nvSpPr>
          <p:cNvPr id="124" name="Content Placeholder 2"/>
          <p:cNvSpPr txBox="1">
            <a:spLocks/>
          </p:cNvSpPr>
          <p:nvPr/>
        </p:nvSpPr>
        <p:spPr>
          <a:xfrm>
            <a:off x="4386701" y="2455063"/>
            <a:ext cx="2094326" cy="424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rgbClr val="FF6600"/>
                </a:solidFill>
              </a:rPr>
              <a:t>2:1</a:t>
            </a:r>
            <a:endParaRPr lang="en-US" sz="1050" b="1" dirty="0">
              <a:solidFill>
                <a:srgbClr val="FF6600"/>
              </a:solidFill>
            </a:endParaRPr>
          </a:p>
        </p:txBody>
      </p:sp>
      <p:sp>
        <p:nvSpPr>
          <p:cNvPr id="131" name="Content Placeholder 2"/>
          <p:cNvSpPr txBox="1">
            <a:spLocks/>
          </p:cNvSpPr>
          <p:nvPr/>
        </p:nvSpPr>
        <p:spPr>
          <a:xfrm>
            <a:off x="2216166" y="5549276"/>
            <a:ext cx="2094326" cy="424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FF6600"/>
                </a:solidFill>
              </a:rPr>
              <a:t>3</a:t>
            </a:r>
            <a:endParaRPr lang="en-US" sz="1400" b="1" dirty="0">
              <a:solidFill>
                <a:srgbClr val="FF6600"/>
              </a:solidFill>
            </a:endParaRPr>
          </a:p>
        </p:txBody>
      </p:sp>
      <p:sp>
        <p:nvSpPr>
          <p:cNvPr id="132" name="Content Placeholder 2"/>
          <p:cNvSpPr txBox="1">
            <a:spLocks/>
          </p:cNvSpPr>
          <p:nvPr/>
        </p:nvSpPr>
        <p:spPr>
          <a:xfrm>
            <a:off x="288948" y="4307726"/>
            <a:ext cx="2094326" cy="424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FF6600"/>
                </a:solidFill>
              </a:rPr>
              <a:t>1</a:t>
            </a:r>
            <a:endParaRPr lang="en-US" sz="1400" b="1" dirty="0">
              <a:solidFill>
                <a:srgbClr val="FF66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190533" y="4465858"/>
            <a:ext cx="1677952" cy="2050657"/>
            <a:chOff x="3867490" y="1424450"/>
            <a:chExt cx="1677952" cy="2050657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lum contrast="20000"/>
            </a:blip>
            <a:stretch>
              <a:fillRect/>
            </a:stretch>
          </p:blipFill>
          <p:spPr>
            <a:xfrm>
              <a:off x="4247813" y="1424450"/>
              <a:ext cx="913810" cy="913810"/>
            </a:xfrm>
            <a:prstGeom prst="rect">
              <a:avLst/>
            </a:prstGeom>
          </p:spPr>
        </p:pic>
        <p:sp>
          <p:nvSpPr>
            <p:cNvPr id="62" name="Content Placeholder 2"/>
            <p:cNvSpPr txBox="1">
              <a:spLocks/>
            </p:cNvSpPr>
            <p:nvPr/>
          </p:nvSpPr>
          <p:spPr>
            <a:xfrm>
              <a:off x="3867490" y="2353540"/>
              <a:ext cx="1677952" cy="112156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Positive </a:t>
              </a:r>
              <a:br>
                <a:rPr 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learning </a:t>
              </a:r>
              <a:br>
                <a:rPr 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culture</a:t>
              </a:r>
            </a:p>
            <a:p>
              <a:pPr algn="l"/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714594" y="4460701"/>
            <a:ext cx="1634470" cy="2063144"/>
            <a:chOff x="5869127" y="1304385"/>
            <a:chExt cx="1634470" cy="2063144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98483" y="1304385"/>
              <a:ext cx="951906" cy="951906"/>
            </a:xfrm>
            <a:prstGeom prst="rect">
              <a:avLst/>
            </a:prstGeom>
          </p:spPr>
        </p:pic>
        <p:sp>
          <p:nvSpPr>
            <p:cNvPr id="65" name="Content Placeholder 2"/>
            <p:cNvSpPr txBox="1">
              <a:spLocks/>
            </p:cNvSpPr>
            <p:nvPr/>
          </p:nvSpPr>
          <p:spPr>
            <a:xfrm>
              <a:off x="5869127" y="2245962"/>
              <a:ext cx="1634470" cy="112156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solidFill>
                    <a:srgbClr val="404040"/>
                  </a:solidFill>
                </a:rPr>
                <a:t>Process</a:t>
              </a:r>
              <a:br>
                <a:rPr lang="en-US" sz="1800" dirty="0" smtClean="0">
                  <a:solidFill>
                    <a:srgbClr val="404040"/>
                  </a:solidFill>
                </a:rPr>
              </a:br>
              <a:r>
                <a:rPr lang="en-US" sz="1800" dirty="0" smtClean="0">
                  <a:solidFill>
                    <a:srgbClr val="404040"/>
                  </a:solidFill>
                </a:rPr>
                <a:t>directed</a:t>
              </a:r>
              <a:br>
                <a:rPr lang="en-US" sz="1800" dirty="0" smtClean="0">
                  <a:solidFill>
                    <a:srgbClr val="404040"/>
                  </a:solidFill>
                </a:rPr>
              </a:br>
              <a:r>
                <a:rPr lang="en-US" sz="1800" dirty="0" smtClean="0">
                  <a:solidFill>
                    <a:srgbClr val="404040"/>
                  </a:solidFill>
                </a:rPr>
                <a:t>feedback </a:t>
              </a:r>
              <a:br>
                <a:rPr lang="en-US" sz="1800" dirty="0" smtClean="0">
                  <a:solidFill>
                    <a:srgbClr val="404040"/>
                  </a:solidFill>
                </a:rPr>
              </a:br>
              <a:r>
                <a:rPr lang="en-US" sz="1800" dirty="0" smtClean="0">
                  <a:solidFill>
                    <a:srgbClr val="404040"/>
                  </a:solidFill>
                </a:rPr>
                <a:t/>
              </a:r>
              <a:br>
                <a:rPr lang="en-US" sz="1800" dirty="0" smtClean="0">
                  <a:solidFill>
                    <a:srgbClr val="404040"/>
                  </a:solidFill>
                </a:rPr>
              </a:br>
              <a:endParaRPr lang="en-US" sz="1800" dirty="0">
                <a:solidFill>
                  <a:srgbClr val="404040"/>
                </a:solidFill>
              </a:endParaRPr>
            </a:p>
          </p:txBody>
        </p:sp>
      </p:grpSp>
      <p:sp>
        <p:nvSpPr>
          <p:cNvPr id="121" name="Content Placeholder 2"/>
          <p:cNvSpPr txBox="1">
            <a:spLocks/>
          </p:cNvSpPr>
          <p:nvPr/>
        </p:nvSpPr>
        <p:spPr>
          <a:xfrm>
            <a:off x="5800749" y="5101448"/>
            <a:ext cx="2094326" cy="424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FF6600"/>
                </a:solidFill>
              </a:rPr>
              <a:t>3</a:t>
            </a:r>
            <a:r>
              <a:rPr lang="en-US" sz="1800" b="1" dirty="0" smtClean="0">
                <a:solidFill>
                  <a:srgbClr val="FF6600"/>
                </a:solidFill>
              </a:rPr>
              <a:t>:2</a:t>
            </a:r>
            <a:endParaRPr lang="en-US" sz="1050" b="1" dirty="0">
              <a:solidFill>
                <a:srgbClr val="FF6600"/>
              </a:solidFill>
            </a:endParaRPr>
          </a:p>
        </p:txBody>
      </p:sp>
      <p:sp>
        <p:nvSpPr>
          <p:cNvPr id="122" name="Content Placeholder 2"/>
          <p:cNvSpPr txBox="1">
            <a:spLocks/>
          </p:cNvSpPr>
          <p:nvPr/>
        </p:nvSpPr>
        <p:spPr>
          <a:xfrm>
            <a:off x="4352833" y="5091533"/>
            <a:ext cx="2094326" cy="424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FF6600"/>
                </a:solidFill>
              </a:rPr>
              <a:t>3</a:t>
            </a:r>
            <a:r>
              <a:rPr lang="en-US" sz="1800" b="1" dirty="0" smtClean="0">
                <a:solidFill>
                  <a:srgbClr val="FF6600"/>
                </a:solidFill>
              </a:rPr>
              <a:t>:1</a:t>
            </a:r>
            <a:endParaRPr lang="en-US" sz="1050" b="1" dirty="0">
              <a:solidFill>
                <a:srgbClr val="FF6600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5639742" y="4848811"/>
            <a:ext cx="244030" cy="240632"/>
            <a:chOff x="8482528" y="-1109579"/>
            <a:chExt cx="460946" cy="454526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8694874" y="-1109579"/>
              <a:ext cx="0" cy="454526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8482528" y="-909053"/>
              <a:ext cx="460946" cy="0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Arrow Connector 75"/>
          <p:cNvCxnSpPr/>
          <p:nvPr/>
        </p:nvCxnSpPr>
        <p:spPr>
          <a:xfrm>
            <a:off x="3816456" y="4961320"/>
            <a:ext cx="53353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190533" y="6516515"/>
            <a:ext cx="3903600" cy="733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8094133" y="4899186"/>
            <a:ext cx="0" cy="161732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Content Placeholder 2"/>
          <p:cNvSpPr txBox="1">
            <a:spLocks/>
          </p:cNvSpPr>
          <p:nvPr/>
        </p:nvSpPr>
        <p:spPr>
          <a:xfrm>
            <a:off x="319884" y="1772994"/>
            <a:ext cx="1246300" cy="433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>
                <a:solidFill>
                  <a:srgbClr val="FF6600"/>
                </a:solidFill>
                <a:latin typeface="Arial Rounded MT Bold"/>
                <a:cs typeface="Arial Rounded MT Bold"/>
              </a:rPr>
              <a:t>Jen</a:t>
            </a:r>
            <a:endParaRPr lang="en-US" sz="1600" b="1" dirty="0">
              <a:solidFill>
                <a:srgbClr val="FF6600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386" y="397282"/>
            <a:ext cx="1018079" cy="1449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762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0" grpId="0"/>
      <p:bldP spid="11" grpId="0"/>
      <p:bldP spid="20" grpId="0"/>
      <p:bldP spid="123" grpId="0"/>
      <p:bldP spid="124" grpId="0"/>
      <p:bldP spid="131" grpId="0"/>
      <p:bldP spid="132" grpId="0"/>
      <p:bldP spid="121" grpId="0"/>
      <p:bldP spid="122" grpId="0"/>
      <p:bldP spid="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338131" y="2335575"/>
            <a:ext cx="7112465" cy="4798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404040"/>
                </a:solidFill>
              </a:rPr>
              <a:t>Visual T</a:t>
            </a:r>
            <a:r>
              <a:rPr lang="en-US" sz="2800" b="1" dirty="0" smtClean="0">
                <a:solidFill>
                  <a:srgbClr val="404040"/>
                </a:solidFill>
              </a:rPr>
              <a:t>hinking </a:t>
            </a:r>
            <a:r>
              <a:rPr lang="en-US" sz="2800" b="1" dirty="0">
                <a:solidFill>
                  <a:srgbClr val="404040"/>
                </a:solidFill>
              </a:rPr>
              <a:t>S</a:t>
            </a:r>
            <a:r>
              <a:rPr lang="en-US" sz="2800" b="1" dirty="0" smtClean="0">
                <a:solidFill>
                  <a:srgbClr val="404040"/>
                </a:solidFill>
              </a:rPr>
              <a:t>trategies</a:t>
            </a:r>
            <a:r>
              <a:rPr lang="en-US" sz="2800" b="1" dirty="0">
                <a:solidFill>
                  <a:srgbClr val="404040"/>
                </a:solidFill>
              </a:rPr>
              <a:t/>
            </a:r>
            <a:br>
              <a:rPr lang="en-US" sz="2800" b="1" dirty="0">
                <a:solidFill>
                  <a:srgbClr val="404040"/>
                </a:solidFill>
              </a:rPr>
            </a:br>
            <a:r>
              <a:rPr lang="en-US" sz="2000" b="1" dirty="0" smtClean="0">
                <a:solidFill>
                  <a:srgbClr val="404040"/>
                </a:solidFill>
              </a:rPr>
              <a:t>   </a:t>
            </a:r>
            <a:r>
              <a:rPr lang="en-US" sz="1800" dirty="0" smtClean="0">
                <a:solidFill>
                  <a:srgbClr val="404040"/>
                </a:solidFill>
              </a:rPr>
              <a:t>1. </a:t>
            </a:r>
            <a:r>
              <a:rPr lang="en-US" sz="1800" b="1" dirty="0" smtClean="0">
                <a:solidFill>
                  <a:srgbClr val="404040"/>
                </a:solidFill>
              </a:rPr>
              <a:t>Scaffolding - ZPD</a:t>
            </a:r>
            <a:r>
              <a:rPr lang="en-US" sz="1800" dirty="0" smtClean="0">
                <a:solidFill>
                  <a:srgbClr val="404040"/>
                </a:solidFill>
              </a:rPr>
              <a:t> </a:t>
            </a:r>
            <a:r>
              <a:rPr lang="en-US" sz="1400" dirty="0" smtClean="0">
                <a:solidFill>
                  <a:srgbClr val="404040"/>
                </a:solidFill>
              </a:rPr>
              <a:t>(Appleby &amp; Langer, 1983)</a:t>
            </a:r>
            <a:br>
              <a:rPr lang="en-US" sz="1400" dirty="0" smtClean="0">
                <a:solidFill>
                  <a:srgbClr val="404040"/>
                </a:solidFill>
              </a:rPr>
            </a:br>
            <a:r>
              <a:rPr lang="en-US" sz="1200" dirty="0" smtClean="0">
                <a:solidFill>
                  <a:srgbClr val="404040"/>
                </a:solidFill>
              </a:rPr>
              <a:t>               </a:t>
            </a:r>
            <a:r>
              <a:rPr lang="en-US" sz="1800" dirty="0" smtClean="0">
                <a:solidFill>
                  <a:srgbClr val="7276B2"/>
                </a:solidFill>
              </a:rPr>
              <a:t>VCAA: VCE </a:t>
            </a:r>
            <a:r>
              <a:rPr lang="en-US" sz="1800" dirty="0">
                <a:solidFill>
                  <a:srgbClr val="7276B2"/>
                </a:solidFill>
              </a:rPr>
              <a:t>study </a:t>
            </a:r>
            <a:r>
              <a:rPr lang="en-US" sz="1800" dirty="0" smtClean="0">
                <a:solidFill>
                  <a:srgbClr val="7276B2"/>
                </a:solidFill>
              </a:rPr>
              <a:t>design</a:t>
            </a:r>
            <a:br>
              <a:rPr lang="en-US" sz="1800" dirty="0" smtClean="0">
                <a:solidFill>
                  <a:srgbClr val="7276B2"/>
                </a:solidFill>
              </a:rPr>
            </a:br>
            <a:r>
              <a:rPr lang="en-US" sz="1800" dirty="0" smtClean="0">
                <a:solidFill>
                  <a:srgbClr val="7276B2"/>
                </a:solidFill>
              </a:rPr>
              <a:t>          Decoding of metalanguage – DCT </a:t>
            </a:r>
            <a:r>
              <a:rPr lang="en-US" sz="1400" dirty="0" smtClean="0">
                <a:solidFill>
                  <a:srgbClr val="7276B2"/>
                </a:solidFill>
              </a:rPr>
              <a:t>(Clark &amp; </a:t>
            </a:r>
            <a:r>
              <a:rPr lang="en-US" sz="1400" dirty="0" err="1">
                <a:solidFill>
                  <a:srgbClr val="7276B2"/>
                </a:solidFill>
              </a:rPr>
              <a:t>Paivio</a:t>
            </a:r>
            <a:r>
              <a:rPr lang="en-US" sz="1400" dirty="0" smtClean="0">
                <a:solidFill>
                  <a:srgbClr val="7276B2"/>
                </a:solidFill>
              </a:rPr>
              <a:t>, 1991)</a:t>
            </a:r>
            <a:br>
              <a:rPr lang="en-US" sz="1400" dirty="0" smtClean="0">
                <a:solidFill>
                  <a:srgbClr val="7276B2"/>
                </a:solidFill>
              </a:rPr>
            </a:br>
            <a:r>
              <a:rPr lang="en-US" sz="1400" dirty="0" smtClean="0">
                <a:solidFill>
                  <a:srgbClr val="7276B2"/>
                </a:solidFill>
              </a:rPr>
              <a:t>             </a:t>
            </a:r>
            <a:r>
              <a:rPr lang="en-US" sz="1800" b="1" dirty="0" smtClean="0">
                <a:solidFill>
                  <a:srgbClr val="7276B2"/>
                </a:solidFill>
              </a:rPr>
              <a:t>Modeling of feedback, audio, process</a:t>
            </a:r>
            <a:r>
              <a:rPr lang="en-US" sz="1800" dirty="0" smtClean="0">
                <a:solidFill>
                  <a:srgbClr val="7276B2"/>
                </a:solidFill>
              </a:rPr>
              <a:t/>
            </a:r>
            <a:br>
              <a:rPr lang="en-US" sz="1800" dirty="0" smtClean="0">
                <a:solidFill>
                  <a:srgbClr val="7276B2"/>
                </a:solidFill>
              </a:rPr>
            </a:br>
            <a:r>
              <a:rPr lang="en-US" sz="1800" dirty="0" smtClean="0">
                <a:solidFill>
                  <a:srgbClr val="404040"/>
                </a:solidFill>
              </a:rPr>
              <a:t> </a:t>
            </a:r>
            <a:br>
              <a:rPr lang="en-US" sz="1800" dirty="0" smtClean="0">
                <a:solidFill>
                  <a:srgbClr val="404040"/>
                </a:solidFill>
              </a:rPr>
            </a:br>
            <a:r>
              <a:rPr lang="en-US" sz="1800" dirty="0" smtClean="0">
                <a:solidFill>
                  <a:srgbClr val="404040"/>
                </a:solidFill>
              </a:rPr>
              <a:t>    2. </a:t>
            </a:r>
            <a:r>
              <a:rPr lang="en-US" sz="1800" b="1" dirty="0" smtClean="0">
                <a:solidFill>
                  <a:srgbClr val="404040"/>
                </a:solidFill>
              </a:rPr>
              <a:t>Multimodal</a:t>
            </a:r>
            <a:r>
              <a:rPr lang="en-US" sz="1800" dirty="0" smtClean="0">
                <a:solidFill>
                  <a:srgbClr val="404040"/>
                </a:solidFill>
              </a:rPr>
              <a:t> – ‘building knowledge stage’</a:t>
            </a:r>
            <a:br>
              <a:rPr lang="en-US" sz="1800" dirty="0" smtClean="0">
                <a:solidFill>
                  <a:srgbClr val="404040"/>
                </a:solidFill>
              </a:rPr>
            </a:br>
            <a:r>
              <a:rPr lang="en-US" sz="1800" dirty="0" smtClean="0">
                <a:solidFill>
                  <a:srgbClr val="404040"/>
                </a:solidFill>
              </a:rPr>
              <a:t>         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Oral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recording </a:t>
            </a:r>
            <a:r>
              <a:rPr lang="en-US" sz="1800" dirty="0" smtClean="0">
                <a:solidFill>
                  <a:schemeClr val="accent3"/>
                </a:solidFill>
              </a:rPr>
              <a:t/>
            </a:r>
            <a:br>
              <a:rPr lang="en-US" sz="1800" dirty="0" smtClean="0">
                <a:solidFill>
                  <a:schemeClr val="accent3"/>
                </a:solidFill>
              </a:rPr>
            </a:br>
            <a:r>
              <a:rPr lang="en-US" sz="1800" dirty="0" smtClean="0">
                <a:solidFill>
                  <a:schemeClr val="accent3"/>
                </a:solidFill>
              </a:rPr>
              <a:t>            ‘</a:t>
            </a:r>
            <a:r>
              <a:rPr lang="en-US" sz="1800" dirty="0">
                <a:solidFill>
                  <a:schemeClr val="accent3"/>
                </a:solidFill>
              </a:rPr>
              <a:t>Imperfect process’ </a:t>
            </a:r>
            <a:r>
              <a:rPr lang="en-US" sz="1400" dirty="0">
                <a:solidFill>
                  <a:srgbClr val="E68422"/>
                </a:solidFill>
              </a:rPr>
              <a:t>(</a:t>
            </a:r>
            <a:r>
              <a:rPr lang="en-US" sz="1400" dirty="0" err="1">
                <a:solidFill>
                  <a:srgbClr val="E68422"/>
                </a:solidFill>
              </a:rPr>
              <a:t>Brashears</a:t>
            </a:r>
            <a:r>
              <a:rPr lang="en-US" sz="1400" dirty="0">
                <a:solidFill>
                  <a:srgbClr val="E68422"/>
                </a:solidFill>
              </a:rPr>
              <a:t> &amp; White, 2006) </a:t>
            </a:r>
            <a:r>
              <a:rPr lang="en-US" sz="1400" dirty="0" smtClean="0">
                <a:solidFill>
                  <a:schemeClr val="accent3"/>
                </a:solidFill>
              </a:rPr>
              <a:t>         </a:t>
            </a:r>
            <a:r>
              <a:rPr lang="en-US" sz="1400" dirty="0" smtClean="0">
                <a:solidFill>
                  <a:srgbClr val="06899A"/>
                </a:solidFill>
              </a:rPr>
              <a:t>  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6899A"/>
                </a:solidFill>
              </a:rPr>
              <a:t>             Feedback – Feed up, back, forward </a:t>
            </a:r>
            <a:r>
              <a:rPr lang="en-US" sz="1400" dirty="0" smtClean="0">
                <a:solidFill>
                  <a:srgbClr val="06899A"/>
                </a:solidFill>
              </a:rPr>
              <a:t>(Hattie, 2009)</a:t>
            </a:r>
            <a:r>
              <a:rPr lang="en-US" sz="2000" dirty="0">
                <a:solidFill>
                  <a:srgbClr val="06899A"/>
                </a:solidFill>
              </a:rPr>
              <a:t/>
            </a:r>
            <a:br>
              <a:rPr lang="en-US" sz="2000" dirty="0">
                <a:solidFill>
                  <a:srgbClr val="06899A"/>
                </a:solidFill>
              </a:rPr>
            </a:br>
            <a:r>
              <a:rPr lang="en-US" sz="1800" b="1" dirty="0" smtClean="0">
                <a:solidFill>
                  <a:srgbClr val="404040"/>
                </a:solidFill>
              </a:rPr>
              <a:t>   </a:t>
            </a:r>
            <a:r>
              <a:rPr lang="en-US" sz="1800" u="sng" dirty="0" smtClean="0">
                <a:solidFill>
                  <a:srgbClr val="404040"/>
                </a:solidFill>
              </a:rPr>
              <a:t/>
            </a:r>
            <a:br>
              <a:rPr lang="en-US" sz="1800" u="sng" dirty="0" smtClean="0">
                <a:solidFill>
                  <a:srgbClr val="404040"/>
                </a:solidFill>
              </a:rPr>
            </a:br>
            <a:r>
              <a:rPr lang="en-US" sz="1800" dirty="0" smtClean="0">
                <a:solidFill>
                  <a:srgbClr val="404040"/>
                </a:solidFill>
              </a:rPr>
              <a:t>    3. </a:t>
            </a:r>
            <a:r>
              <a:rPr lang="en-US" sz="1800" b="1" dirty="0" smtClean="0">
                <a:solidFill>
                  <a:srgbClr val="404040"/>
                </a:solidFill>
              </a:rPr>
              <a:t>Humanist approach </a:t>
            </a:r>
            <a:r>
              <a:rPr lang="en-US" sz="1800" dirty="0">
                <a:solidFill>
                  <a:schemeClr val="accent3"/>
                </a:solidFill>
              </a:rPr>
              <a:t/>
            </a:r>
            <a:br>
              <a:rPr lang="en-US" sz="1800" dirty="0">
                <a:solidFill>
                  <a:schemeClr val="accent3"/>
                </a:solidFill>
              </a:rPr>
            </a:br>
            <a:r>
              <a:rPr lang="en-US" sz="1800" dirty="0">
                <a:solidFill>
                  <a:schemeClr val="accent3"/>
                </a:solidFill>
              </a:rPr>
              <a:t>          </a:t>
            </a:r>
            <a:r>
              <a:rPr lang="en-US" sz="1800" dirty="0" smtClean="0">
                <a:solidFill>
                  <a:schemeClr val="accent3"/>
                </a:solidFill>
              </a:rPr>
              <a:t>  Choice </a:t>
            </a:r>
            <a:r>
              <a:rPr lang="en-US" sz="1800" dirty="0">
                <a:solidFill>
                  <a:schemeClr val="accent3"/>
                </a:solidFill>
              </a:rPr>
              <a:t>Theory </a:t>
            </a:r>
            <a:r>
              <a:rPr lang="en-US" sz="1400" dirty="0" smtClean="0">
                <a:solidFill>
                  <a:srgbClr val="E68422"/>
                </a:solidFill>
              </a:rPr>
              <a:t>(</a:t>
            </a:r>
            <a:r>
              <a:rPr lang="en-US" sz="1400" dirty="0" err="1" smtClean="0">
                <a:solidFill>
                  <a:srgbClr val="E68422"/>
                </a:solidFill>
              </a:rPr>
              <a:t>Wubbolding</a:t>
            </a:r>
            <a:r>
              <a:rPr lang="en-US" sz="1400" dirty="0" smtClean="0">
                <a:solidFill>
                  <a:srgbClr val="E68422"/>
                </a:solidFill>
              </a:rPr>
              <a:t>, 2007)</a:t>
            </a:r>
            <a:br>
              <a:rPr lang="en-US" sz="1400" dirty="0" smtClean="0">
                <a:solidFill>
                  <a:srgbClr val="E68422"/>
                </a:solidFill>
              </a:rPr>
            </a:br>
            <a:r>
              <a:rPr lang="en-US" sz="1400" dirty="0" smtClean="0">
                <a:solidFill>
                  <a:srgbClr val="E68422"/>
                </a:solidFill>
              </a:rPr>
              <a:t>               </a:t>
            </a:r>
            <a:r>
              <a:rPr lang="en-US" sz="1800" dirty="0" smtClean="0">
                <a:solidFill>
                  <a:srgbClr val="E68422"/>
                </a:solidFill>
              </a:rPr>
              <a:t> School policy - </a:t>
            </a:r>
            <a:r>
              <a:rPr lang="en-US" sz="1800" dirty="0">
                <a:solidFill>
                  <a:srgbClr val="E68422"/>
                </a:solidFill>
              </a:rPr>
              <a:t>“Love of learning” </a:t>
            </a:r>
            <a:endParaRPr lang="en-US" dirty="0">
              <a:solidFill>
                <a:srgbClr val="E68422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20000" contrast="20000"/>
          </a:blip>
          <a:stretch>
            <a:fillRect/>
          </a:stretch>
        </p:blipFill>
        <p:spPr>
          <a:xfrm>
            <a:off x="225618" y="409644"/>
            <a:ext cx="1493030" cy="149303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794641" y="1131287"/>
            <a:ext cx="4077403" cy="668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7276B2"/>
                </a:solidFill>
              </a:rPr>
              <a:t>UNDERSTANDING </a:t>
            </a:r>
            <a:br>
              <a:rPr lang="en-US" sz="2000" b="1" dirty="0" smtClean="0">
                <a:solidFill>
                  <a:srgbClr val="7276B2"/>
                </a:solidFill>
              </a:rPr>
            </a:br>
            <a:r>
              <a:rPr lang="en-US" sz="2000" b="1" dirty="0" smtClean="0">
                <a:solidFill>
                  <a:srgbClr val="7276B2"/>
                </a:solidFill>
              </a:rPr>
              <a:t>METALANGUAGE</a:t>
            </a:r>
          </a:p>
          <a:p>
            <a:pPr algn="l"/>
            <a:endParaRPr lang="en-US" sz="1600" dirty="0">
              <a:solidFill>
                <a:srgbClr val="404040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500212" y="251790"/>
            <a:ext cx="8192114" cy="737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6600"/>
                </a:solidFill>
                <a:latin typeface="Arial Rounded MT Bold"/>
                <a:cs typeface="Arial Rounded MT Bold"/>
              </a:rPr>
              <a:t>INTERVENTION 2:</a:t>
            </a:r>
            <a:r>
              <a:rPr lang="en-US" sz="2000" b="1" dirty="0" smtClean="0">
                <a:solidFill>
                  <a:srgbClr val="FF6600"/>
                </a:solidFill>
                <a:latin typeface="Arial Rounded MT Bold"/>
                <a:cs typeface="Arial Rounded MT Bold"/>
              </a:rPr>
              <a:t> </a:t>
            </a:r>
            <a:endParaRPr lang="en-US" sz="32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612101" y="4607957"/>
            <a:ext cx="2332044" cy="2097257"/>
            <a:chOff x="2836738" y="4586066"/>
            <a:chExt cx="1713890" cy="1469348"/>
          </a:xfrm>
        </p:grpSpPr>
        <p:pic>
          <p:nvPicPr>
            <p:cNvPr id="42" name="Picture 41" descr="example_colour theory_CPE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6738" y="4586066"/>
              <a:ext cx="1713890" cy="12116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3" name="Rectangle 42"/>
            <p:cNvSpPr/>
            <p:nvPr/>
          </p:nvSpPr>
          <p:spPr>
            <a:xfrm>
              <a:off x="3286456" y="5717572"/>
              <a:ext cx="960790" cy="296313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Content Placeholder 2"/>
            <p:cNvSpPr txBox="1">
              <a:spLocks/>
            </p:cNvSpPr>
            <p:nvPr/>
          </p:nvSpPr>
          <p:spPr>
            <a:xfrm>
              <a:off x="3108742" y="5764344"/>
              <a:ext cx="1316218" cy="2910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 smtClean="0"/>
                <a:t>Appendix 2</a:t>
              </a:r>
              <a:endParaRPr lang="en-US" sz="1200" dirty="0"/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68" y="4489846"/>
            <a:ext cx="203200" cy="266700"/>
          </a:xfrm>
          <a:prstGeom prst="rect">
            <a:avLst/>
          </a:prstGeom>
        </p:spPr>
      </p:pic>
      <p:sp>
        <p:nvSpPr>
          <p:cNvPr id="48" name="Content Placeholder 2"/>
          <p:cNvSpPr txBox="1">
            <a:spLocks/>
          </p:cNvSpPr>
          <p:nvPr/>
        </p:nvSpPr>
        <p:spPr>
          <a:xfrm>
            <a:off x="1439048" y="1355252"/>
            <a:ext cx="2647440" cy="536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FF6600"/>
                </a:solidFill>
              </a:rPr>
              <a:t>2</a:t>
            </a:r>
            <a:endParaRPr lang="en-US" sz="1400" b="1" dirty="0">
              <a:solidFill>
                <a:srgbClr val="FF6600"/>
              </a:solidFill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4534042" y="-1097980"/>
            <a:ext cx="8192114" cy="737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rgbClr val="FF6600"/>
                </a:solidFill>
                <a:latin typeface="Arial Rounded MT Bold"/>
                <a:cs typeface="Arial Rounded MT Bold"/>
              </a:rPr>
              <a:t>Recording 1 – results moderately successful.. Arts Language still unclear</a:t>
            </a:r>
            <a:endParaRPr lang="en-US" sz="32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4240261" y="242837"/>
            <a:ext cx="5012266" cy="881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FF6600"/>
                </a:solidFill>
              </a:rPr>
              <a:t>Aims to facilitate structure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within AL (written &amp; oral)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3089" y="1321821"/>
            <a:ext cx="1887793" cy="1821943"/>
            <a:chOff x="9181193" y="7432293"/>
            <a:chExt cx="1887793" cy="1821943"/>
          </a:xfrm>
        </p:grpSpPr>
        <p:grpSp>
          <p:nvGrpSpPr>
            <p:cNvPr id="64" name="Group 63"/>
            <p:cNvGrpSpPr/>
            <p:nvPr/>
          </p:nvGrpSpPr>
          <p:grpSpPr>
            <a:xfrm>
              <a:off x="9181193" y="7432293"/>
              <a:ext cx="1443385" cy="1821943"/>
              <a:chOff x="5869127" y="1304385"/>
              <a:chExt cx="1634470" cy="2063144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98483" y="1304385"/>
                <a:ext cx="951906" cy="951906"/>
              </a:xfrm>
              <a:prstGeom prst="rect">
                <a:avLst/>
              </a:prstGeom>
            </p:spPr>
          </p:pic>
          <p:sp>
            <p:nvSpPr>
              <p:cNvPr id="66" name="Content Placeholder 2"/>
              <p:cNvSpPr txBox="1">
                <a:spLocks/>
              </p:cNvSpPr>
              <p:nvPr/>
            </p:nvSpPr>
            <p:spPr>
              <a:xfrm>
                <a:off x="5869127" y="2245962"/>
                <a:ext cx="1634470" cy="11215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 smtClean="0">
                    <a:solidFill>
                      <a:srgbClr val="404040"/>
                    </a:solidFill>
                  </a:rPr>
                  <a:t>Process</a:t>
                </a:r>
                <a:br>
                  <a:rPr lang="en-US" sz="1600" dirty="0" smtClean="0">
                    <a:solidFill>
                      <a:srgbClr val="404040"/>
                    </a:solidFill>
                  </a:rPr>
                </a:br>
                <a:r>
                  <a:rPr lang="en-US" sz="1600" dirty="0" smtClean="0">
                    <a:solidFill>
                      <a:srgbClr val="404040"/>
                    </a:solidFill>
                  </a:rPr>
                  <a:t>directed</a:t>
                </a:r>
                <a:br>
                  <a:rPr lang="en-US" sz="1600" dirty="0" smtClean="0">
                    <a:solidFill>
                      <a:srgbClr val="404040"/>
                    </a:solidFill>
                  </a:rPr>
                </a:br>
                <a:r>
                  <a:rPr lang="en-US" sz="1600" dirty="0" smtClean="0">
                    <a:solidFill>
                      <a:srgbClr val="404040"/>
                    </a:solidFill>
                  </a:rPr>
                  <a:t>feedback </a:t>
                </a:r>
                <a:br>
                  <a:rPr lang="en-US" sz="1600" dirty="0" smtClean="0">
                    <a:solidFill>
                      <a:srgbClr val="404040"/>
                    </a:solidFill>
                  </a:rPr>
                </a:br>
                <a:r>
                  <a:rPr lang="en-US" sz="1600" dirty="0" smtClean="0">
                    <a:solidFill>
                      <a:srgbClr val="404040"/>
                    </a:solidFill>
                  </a:rPr>
                  <a:t/>
                </a:r>
                <a:br>
                  <a:rPr lang="en-US" sz="1600" dirty="0" smtClean="0">
                    <a:solidFill>
                      <a:srgbClr val="404040"/>
                    </a:solidFill>
                  </a:rPr>
                </a:br>
                <a:endParaRPr lang="en-US" sz="1600" dirty="0">
                  <a:solidFill>
                    <a:srgbClr val="404040"/>
                  </a:solidFill>
                </a:endParaRPr>
              </a:p>
            </p:txBody>
          </p:sp>
        </p:grpSp>
        <p:sp>
          <p:nvSpPr>
            <p:cNvPr id="67" name="Content Placeholder 2"/>
            <p:cNvSpPr txBox="1">
              <a:spLocks/>
            </p:cNvSpPr>
            <p:nvPr/>
          </p:nvSpPr>
          <p:spPr>
            <a:xfrm>
              <a:off x="9219506" y="7960246"/>
              <a:ext cx="1849480" cy="37505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dirty="0" smtClean="0">
                  <a:solidFill>
                    <a:srgbClr val="FF6600"/>
                  </a:solidFill>
                </a:rPr>
                <a:t>2:2</a:t>
              </a:r>
              <a:endParaRPr lang="en-US" sz="1050" b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69264" y="1320699"/>
            <a:ext cx="1981332" cy="1810915"/>
            <a:chOff x="7662216" y="7462727"/>
            <a:chExt cx="1981332" cy="1810915"/>
          </a:xfrm>
        </p:grpSpPr>
        <p:grpSp>
          <p:nvGrpSpPr>
            <p:cNvPr id="61" name="Group 60"/>
            <p:cNvGrpSpPr/>
            <p:nvPr/>
          </p:nvGrpSpPr>
          <p:grpSpPr>
            <a:xfrm>
              <a:off x="7662216" y="7462727"/>
              <a:ext cx="1481784" cy="1810915"/>
              <a:chOff x="3867490" y="1454726"/>
              <a:chExt cx="1677952" cy="2050656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lum contrast="20000"/>
              </a:blip>
              <a:stretch>
                <a:fillRect/>
              </a:stretch>
            </p:blipFill>
            <p:spPr>
              <a:xfrm>
                <a:off x="4247813" y="1454726"/>
                <a:ext cx="913810" cy="913810"/>
              </a:xfrm>
              <a:prstGeom prst="rect">
                <a:avLst/>
              </a:prstGeom>
            </p:spPr>
          </p:pic>
          <p:sp>
            <p:nvSpPr>
              <p:cNvPr id="63" name="Content Placeholder 2"/>
              <p:cNvSpPr txBox="1">
                <a:spLocks/>
              </p:cNvSpPr>
              <p:nvPr/>
            </p:nvSpPr>
            <p:spPr>
              <a:xfrm>
                <a:off x="3867490" y="2383815"/>
                <a:ext cx="1677952" cy="11215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</a:t>
                </a:r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ositive </a:t>
                </a:r>
                <a:b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learning </a:t>
                </a:r>
                <a:b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culture</a:t>
                </a:r>
              </a:p>
              <a:p>
                <a:pPr algn="l"/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8" name="Content Placeholder 2"/>
            <p:cNvSpPr txBox="1">
              <a:spLocks/>
            </p:cNvSpPr>
            <p:nvPr/>
          </p:nvSpPr>
          <p:spPr>
            <a:xfrm>
              <a:off x="7794068" y="7994589"/>
              <a:ext cx="1849480" cy="37505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dirty="0" smtClean="0">
                  <a:solidFill>
                    <a:srgbClr val="FF6600"/>
                  </a:solidFill>
                </a:rPr>
                <a:t>2:1</a:t>
              </a:r>
              <a:endParaRPr lang="en-US" sz="1050" b="1" dirty="0">
                <a:solidFill>
                  <a:srgbClr val="FF6600"/>
                </a:solidFill>
              </a:endParaRPr>
            </a:p>
          </p:txBody>
        </p: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487" y="3459028"/>
            <a:ext cx="266700" cy="177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118" y="3417357"/>
            <a:ext cx="2032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9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  <p:bldP spid="19" grpId="0"/>
      <p:bldP spid="48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ontent Placeholder 2"/>
          <p:cNvSpPr txBox="1">
            <a:spLocks/>
          </p:cNvSpPr>
          <p:nvPr/>
        </p:nvSpPr>
        <p:spPr>
          <a:xfrm>
            <a:off x="398784" y="2935548"/>
            <a:ext cx="7815776" cy="4370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404040"/>
                </a:solidFill>
              </a:rPr>
              <a:t>Metacognition Strategies</a:t>
            </a:r>
            <a:r>
              <a:rPr lang="en-US" sz="2800" b="1" dirty="0">
                <a:solidFill>
                  <a:srgbClr val="404040"/>
                </a:solidFill>
              </a:rPr>
              <a:t/>
            </a:r>
            <a:br>
              <a:rPr lang="en-US" sz="2800" b="1" dirty="0">
                <a:solidFill>
                  <a:srgbClr val="404040"/>
                </a:solidFill>
              </a:rPr>
            </a:br>
            <a:r>
              <a:rPr lang="en-US" sz="2000" b="1" dirty="0" smtClean="0">
                <a:solidFill>
                  <a:srgbClr val="404040"/>
                </a:solidFill>
              </a:rPr>
              <a:t>   </a:t>
            </a:r>
            <a:r>
              <a:rPr lang="en-US" sz="1800" dirty="0" smtClean="0">
                <a:solidFill>
                  <a:srgbClr val="404040"/>
                </a:solidFill>
              </a:rPr>
              <a:t> </a:t>
            </a:r>
            <a:r>
              <a:rPr lang="en-US" sz="1800" b="1" dirty="0" smtClean="0">
                <a:solidFill>
                  <a:srgbClr val="404040"/>
                </a:solidFill>
              </a:rPr>
              <a:t>1. Experiential learning </a:t>
            </a:r>
            <a:r>
              <a:rPr lang="en-US" sz="1400" dirty="0" smtClean="0">
                <a:solidFill>
                  <a:srgbClr val="404040"/>
                </a:solidFill>
              </a:rPr>
              <a:t>(Kolb, 1984</a:t>
            </a:r>
            <a:r>
              <a:rPr lang="en-AU" sz="1400" dirty="0" smtClean="0">
                <a:solidFill>
                  <a:srgbClr val="404040"/>
                </a:solidFill>
              </a:rPr>
              <a:t>)</a:t>
            </a:r>
            <a:r>
              <a:rPr lang="en-US" sz="1400" dirty="0" smtClean="0">
                <a:solidFill>
                  <a:srgbClr val="404040"/>
                </a:solidFill>
              </a:rPr>
              <a:t/>
            </a:r>
            <a:br>
              <a:rPr lang="en-US" sz="1400" dirty="0" smtClean="0">
                <a:solidFill>
                  <a:srgbClr val="404040"/>
                </a:solidFill>
              </a:rPr>
            </a:br>
            <a:r>
              <a:rPr lang="en-US" sz="1800" dirty="0" smtClean="0">
                <a:solidFill>
                  <a:srgbClr val="404040"/>
                </a:solidFill>
              </a:rPr>
              <a:t>           </a:t>
            </a:r>
            <a:r>
              <a:rPr lang="en-US" sz="1800" dirty="0" smtClean="0">
                <a:solidFill>
                  <a:schemeClr val="accent3"/>
                </a:solidFill>
              </a:rPr>
              <a:t>Exploratory talk celebrating diversity</a:t>
            </a:r>
            <a:br>
              <a:rPr lang="en-US" sz="1800" dirty="0" smtClean="0">
                <a:solidFill>
                  <a:schemeClr val="accent3"/>
                </a:solidFill>
              </a:rPr>
            </a:br>
            <a:r>
              <a:rPr lang="en-US" sz="1800" dirty="0" smtClean="0">
                <a:solidFill>
                  <a:srgbClr val="404040"/>
                </a:solidFill>
              </a:rPr>
              <a:t/>
            </a:r>
            <a:br>
              <a:rPr lang="en-US" sz="1800" dirty="0" smtClean="0">
                <a:solidFill>
                  <a:srgbClr val="404040"/>
                </a:solidFill>
              </a:rPr>
            </a:br>
            <a:r>
              <a:rPr lang="en-US" sz="1800" dirty="0" smtClean="0">
                <a:solidFill>
                  <a:srgbClr val="404040"/>
                </a:solidFill>
              </a:rPr>
              <a:t>    </a:t>
            </a:r>
            <a:r>
              <a:rPr lang="en-US" sz="1800" b="1" dirty="0" smtClean="0">
                <a:solidFill>
                  <a:srgbClr val="404040"/>
                </a:solidFill>
              </a:rPr>
              <a:t>2. Questioning</a:t>
            </a:r>
            <a:br>
              <a:rPr lang="en-US" sz="1800" b="1" dirty="0" smtClean="0">
                <a:solidFill>
                  <a:srgbClr val="404040"/>
                </a:solidFill>
              </a:rPr>
            </a:br>
            <a:r>
              <a:rPr lang="en-US" sz="1800" dirty="0" smtClean="0">
                <a:solidFill>
                  <a:srgbClr val="404040"/>
                </a:solidFill>
              </a:rPr>
              <a:t>           </a:t>
            </a:r>
            <a:r>
              <a:rPr lang="en-US" sz="1800" dirty="0" smtClean="0">
                <a:solidFill>
                  <a:schemeClr val="accent5"/>
                </a:solidFill>
              </a:rPr>
              <a:t>Authentic/open questions </a:t>
            </a:r>
            <a:r>
              <a:rPr lang="en-US" sz="1400" dirty="0" smtClean="0">
                <a:solidFill>
                  <a:schemeClr val="accent5"/>
                </a:solidFill>
              </a:rPr>
              <a:t>(</a:t>
            </a:r>
            <a:r>
              <a:rPr lang="en-AU" sz="1400" dirty="0" smtClean="0">
                <a:solidFill>
                  <a:schemeClr val="accent5"/>
                </a:solidFill>
              </a:rPr>
              <a:t>Boyd</a:t>
            </a:r>
            <a:r>
              <a:rPr lang="en-AU" sz="1400" dirty="0">
                <a:solidFill>
                  <a:schemeClr val="accent5"/>
                </a:solidFill>
              </a:rPr>
              <a:t> </a:t>
            </a:r>
            <a:r>
              <a:rPr lang="en-AU" sz="1400" dirty="0" smtClean="0">
                <a:solidFill>
                  <a:schemeClr val="accent5"/>
                </a:solidFill>
              </a:rPr>
              <a:t>&amp; </a:t>
            </a:r>
            <a:r>
              <a:rPr lang="en-AU" sz="1400" dirty="0">
                <a:solidFill>
                  <a:schemeClr val="accent5"/>
                </a:solidFill>
              </a:rPr>
              <a:t>Rubin, </a:t>
            </a:r>
            <a:r>
              <a:rPr lang="en-AU" sz="1400" dirty="0" smtClean="0">
                <a:solidFill>
                  <a:schemeClr val="accent5"/>
                </a:solidFill>
              </a:rPr>
              <a:t>2006</a:t>
            </a:r>
            <a:r>
              <a:rPr lang="en-US" sz="1400" dirty="0" smtClean="0">
                <a:solidFill>
                  <a:schemeClr val="accent5"/>
                </a:solidFill>
              </a:rPr>
              <a:t>)</a:t>
            </a:r>
            <a:r>
              <a:rPr lang="en-US" sz="1400" dirty="0" smtClean="0">
                <a:solidFill>
                  <a:schemeClr val="accent3"/>
                </a:solidFill>
              </a:rPr>
              <a:t/>
            </a:r>
            <a:br>
              <a:rPr lang="en-US" sz="1400" dirty="0" smtClean="0">
                <a:solidFill>
                  <a:schemeClr val="accent3"/>
                </a:solidFill>
              </a:rPr>
            </a:br>
            <a:r>
              <a:rPr lang="en-US" sz="1800" dirty="0">
                <a:solidFill>
                  <a:schemeClr val="accent3"/>
                </a:solidFill>
              </a:rPr>
              <a:t> </a:t>
            </a:r>
            <a:r>
              <a:rPr lang="en-US" sz="1800" dirty="0" smtClean="0">
                <a:solidFill>
                  <a:schemeClr val="accent3"/>
                </a:solidFill>
              </a:rPr>
              <a:t>          </a:t>
            </a:r>
            <a:r>
              <a:rPr lang="en-US" sz="1800" dirty="0" smtClean="0">
                <a:solidFill>
                  <a:srgbClr val="06899A"/>
                </a:solidFill>
              </a:rPr>
              <a:t>Peer formative Feedback </a:t>
            </a:r>
            <a:r>
              <a:rPr lang="en-US" sz="1400" dirty="0" smtClean="0">
                <a:solidFill>
                  <a:srgbClr val="06899A"/>
                </a:solidFill>
              </a:rPr>
              <a:t>(</a:t>
            </a:r>
            <a:r>
              <a:rPr lang="en-US" sz="1400" dirty="0">
                <a:solidFill>
                  <a:srgbClr val="06899A"/>
                </a:solidFill>
              </a:rPr>
              <a:t>Hattie, </a:t>
            </a:r>
            <a:r>
              <a:rPr lang="en-US" sz="1400" dirty="0" smtClean="0">
                <a:solidFill>
                  <a:srgbClr val="06899A"/>
                </a:solidFill>
              </a:rPr>
              <a:t>2009; </a:t>
            </a:r>
            <a:r>
              <a:rPr lang="en-AU" sz="1400" dirty="0">
                <a:solidFill>
                  <a:srgbClr val="06899A"/>
                </a:solidFill>
              </a:rPr>
              <a:t>Fielding, 2004</a:t>
            </a:r>
            <a:r>
              <a:rPr lang="en-US" sz="1400" dirty="0" smtClean="0">
                <a:solidFill>
                  <a:srgbClr val="06899A"/>
                </a:solidFill>
              </a:rPr>
              <a:t>)</a:t>
            </a:r>
            <a:br>
              <a:rPr lang="en-US" sz="1400" dirty="0" smtClean="0">
                <a:solidFill>
                  <a:srgbClr val="06899A"/>
                </a:solidFill>
              </a:rPr>
            </a:br>
            <a:r>
              <a:rPr lang="en-US" sz="1800" dirty="0" smtClean="0">
                <a:solidFill>
                  <a:srgbClr val="3366FF"/>
                </a:solidFill>
              </a:rPr>
              <a:t> </a:t>
            </a:r>
            <a:r>
              <a:rPr lang="en-US" sz="1800" dirty="0" smtClean="0">
                <a:solidFill>
                  <a:schemeClr val="accent3"/>
                </a:solidFill>
              </a:rPr>
              <a:t/>
            </a:r>
            <a:br>
              <a:rPr lang="en-US" sz="1800" dirty="0" smtClean="0">
                <a:solidFill>
                  <a:schemeClr val="accent3"/>
                </a:solidFill>
              </a:rPr>
            </a:br>
            <a:r>
              <a:rPr lang="en-US" sz="1800" b="1" dirty="0" smtClean="0">
                <a:solidFill>
                  <a:srgbClr val="404040"/>
                </a:solidFill>
              </a:rPr>
              <a:t>   </a:t>
            </a:r>
            <a:r>
              <a:rPr lang="en-US" sz="1800" dirty="0" smtClean="0">
                <a:solidFill>
                  <a:srgbClr val="404040"/>
                </a:solidFill>
              </a:rPr>
              <a:t>  </a:t>
            </a:r>
            <a:r>
              <a:rPr lang="en-US" sz="1800" b="1" dirty="0" smtClean="0">
                <a:solidFill>
                  <a:srgbClr val="404040"/>
                </a:solidFill>
              </a:rPr>
              <a:t>3. Dialogic approach </a:t>
            </a:r>
            <a:r>
              <a:rPr lang="en-US" sz="1800" dirty="0" smtClean="0">
                <a:solidFill>
                  <a:srgbClr val="404040"/>
                </a:solidFill>
              </a:rPr>
              <a:t/>
            </a:r>
            <a:br>
              <a:rPr lang="en-US" sz="1800" dirty="0" smtClean="0">
                <a:solidFill>
                  <a:srgbClr val="404040"/>
                </a:solidFill>
              </a:rPr>
            </a:br>
            <a:r>
              <a:rPr lang="en-US" sz="1800" dirty="0" smtClean="0">
                <a:solidFill>
                  <a:srgbClr val="404040"/>
                </a:solidFill>
              </a:rPr>
              <a:t>           </a:t>
            </a:r>
            <a:r>
              <a:rPr lang="en-US" sz="1800" dirty="0">
                <a:solidFill>
                  <a:srgbClr val="404040"/>
                </a:solidFill>
              </a:rPr>
              <a:t> </a:t>
            </a:r>
            <a:r>
              <a:rPr lang="en-US" sz="1800" dirty="0" smtClean="0">
                <a:solidFill>
                  <a:schemeClr val="accent3"/>
                </a:solidFill>
              </a:rPr>
              <a:t>‘Dialogical class’ </a:t>
            </a:r>
            <a:r>
              <a:rPr lang="en-US" sz="1400" dirty="0" smtClean="0">
                <a:solidFill>
                  <a:schemeClr val="accent3"/>
                </a:solidFill>
              </a:rPr>
              <a:t>(</a:t>
            </a:r>
            <a:r>
              <a:rPr lang="en-US" sz="1400" dirty="0" err="1" smtClean="0">
                <a:solidFill>
                  <a:schemeClr val="accent3"/>
                </a:solidFill>
              </a:rPr>
              <a:t>Friere</a:t>
            </a:r>
            <a:r>
              <a:rPr lang="en-US" sz="1400" dirty="0" smtClean="0">
                <a:solidFill>
                  <a:schemeClr val="accent3"/>
                </a:solidFill>
              </a:rPr>
              <a:t>, 1996</a:t>
            </a:r>
            <a:r>
              <a:rPr lang="en-US" sz="1400" dirty="0">
                <a:solidFill>
                  <a:schemeClr val="accent3"/>
                </a:solidFill>
              </a:rPr>
              <a:t>)</a:t>
            </a:r>
            <a:r>
              <a:rPr lang="en-US" sz="1400" dirty="0" smtClean="0">
                <a:solidFill>
                  <a:schemeClr val="accent5"/>
                </a:solidFill>
              </a:rPr>
              <a:t/>
            </a:r>
            <a:br>
              <a:rPr lang="en-US" sz="1400" dirty="0" smtClean="0">
                <a:solidFill>
                  <a:schemeClr val="accent5"/>
                </a:solidFill>
              </a:rPr>
            </a:br>
            <a:r>
              <a:rPr lang="en-US" sz="1400" dirty="0" smtClean="0">
                <a:solidFill>
                  <a:schemeClr val="accent5"/>
                </a:solidFill>
              </a:rPr>
              <a:t>                </a:t>
            </a:r>
            <a:r>
              <a:rPr lang="en-US" sz="1800" dirty="0" smtClean="0">
                <a:solidFill>
                  <a:schemeClr val="accent3"/>
                </a:solidFill>
              </a:rPr>
              <a:t>Deferring questions </a:t>
            </a:r>
            <a:r>
              <a:rPr lang="en-US" sz="1400" dirty="0" smtClean="0">
                <a:solidFill>
                  <a:schemeClr val="accent3"/>
                </a:solidFill>
              </a:rPr>
              <a:t>(Boyd </a:t>
            </a:r>
            <a:r>
              <a:rPr lang="en-US" sz="1400" dirty="0">
                <a:solidFill>
                  <a:schemeClr val="accent3"/>
                </a:solidFill>
              </a:rPr>
              <a:t>&amp; </a:t>
            </a:r>
            <a:r>
              <a:rPr lang="en-US" sz="1400" dirty="0" err="1">
                <a:solidFill>
                  <a:schemeClr val="accent3"/>
                </a:solidFill>
              </a:rPr>
              <a:t>Markarian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smtClean="0">
                <a:solidFill>
                  <a:schemeClr val="accent3"/>
                </a:solidFill>
              </a:rPr>
              <a:t>2011)</a:t>
            </a:r>
            <a:endParaRPr lang="en-US" sz="1800" dirty="0">
              <a:solidFill>
                <a:srgbClr val="06899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734" y="3367733"/>
            <a:ext cx="1851436" cy="263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209626" y="406868"/>
            <a:ext cx="1520189" cy="1520189"/>
          </a:xfrm>
          <a:prstGeom prst="rect">
            <a:avLst/>
          </a:prstGeom>
        </p:spPr>
      </p:pic>
      <p:sp>
        <p:nvSpPr>
          <p:cNvPr id="49" name="Content Placeholder 2"/>
          <p:cNvSpPr txBox="1">
            <a:spLocks/>
          </p:cNvSpPr>
          <p:nvPr/>
        </p:nvSpPr>
        <p:spPr>
          <a:xfrm>
            <a:off x="1462966" y="1353417"/>
            <a:ext cx="2094326" cy="424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FF6600"/>
                </a:solidFill>
              </a:rPr>
              <a:t>3</a:t>
            </a:r>
            <a:endParaRPr lang="en-US" sz="1400" b="1" dirty="0">
              <a:solidFill>
                <a:srgbClr val="FF6600"/>
              </a:solidFill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217900" y="2072427"/>
            <a:ext cx="5383216" cy="696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ADJUSTMENTS: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800" dirty="0" smtClean="0">
                <a:solidFill>
                  <a:schemeClr val="accent5"/>
                </a:solidFill>
              </a:rPr>
              <a:t>Expand analysis, Refine ideas, articulation</a:t>
            </a:r>
            <a:endParaRPr lang="en-US" sz="1800" dirty="0">
              <a:solidFill>
                <a:schemeClr val="accent5"/>
              </a:solidFill>
            </a:endParaRP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1614512" y="251790"/>
            <a:ext cx="8192114" cy="737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6600"/>
                </a:solidFill>
                <a:latin typeface="Arial Rounded MT Bold"/>
                <a:cs typeface="Arial Rounded MT Bold"/>
              </a:rPr>
              <a:t>INTERVENTION </a:t>
            </a:r>
            <a:r>
              <a:rPr lang="en-US" b="1" dirty="0">
                <a:solidFill>
                  <a:srgbClr val="FF6600"/>
                </a:solidFill>
                <a:latin typeface="Arial Rounded MT Bold"/>
                <a:cs typeface="Arial Rounded MT Bold"/>
              </a:rPr>
              <a:t>3</a:t>
            </a:r>
            <a:r>
              <a:rPr lang="en-US" b="1" dirty="0" smtClean="0">
                <a:solidFill>
                  <a:srgbClr val="FF6600"/>
                </a:solidFill>
                <a:latin typeface="Arial Rounded MT Bold"/>
                <a:cs typeface="Arial Rounded MT Bold"/>
              </a:rPr>
              <a:t>:</a:t>
            </a:r>
            <a:r>
              <a:rPr lang="en-US" sz="2000" b="1" dirty="0" smtClean="0">
                <a:solidFill>
                  <a:srgbClr val="FF6600"/>
                </a:solidFill>
                <a:latin typeface="Arial Rounded MT Bold"/>
                <a:cs typeface="Arial Rounded MT Bold"/>
              </a:rPr>
              <a:t> </a:t>
            </a:r>
            <a:endParaRPr lang="en-US" sz="32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4354561" y="246012"/>
            <a:ext cx="5012266" cy="881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FF6600"/>
                </a:solidFill>
              </a:rPr>
              <a:t>Aims to facilitate higher order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thinking &amp; analysis </a:t>
            </a:r>
            <a:r>
              <a:rPr lang="en-US" sz="2000" dirty="0" smtClean="0">
                <a:solidFill>
                  <a:srgbClr val="FF6600"/>
                </a:solidFill>
              </a:rPr>
              <a:t>(written &amp; oral)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1780614" y="1144658"/>
            <a:ext cx="3130052" cy="778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chemeClr val="accent5"/>
                </a:solidFill>
              </a:rPr>
              <a:t>CRITICAL </a:t>
            </a:r>
            <a:br>
              <a:rPr lang="en-US" sz="2000" b="1" dirty="0" smtClean="0">
                <a:solidFill>
                  <a:schemeClr val="accent5"/>
                </a:solidFill>
              </a:rPr>
            </a:br>
            <a:r>
              <a:rPr lang="en-US" sz="2000" b="1" dirty="0" smtClean="0">
                <a:solidFill>
                  <a:schemeClr val="accent5"/>
                </a:solidFill>
              </a:rPr>
              <a:t>THINKING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96136" y="5819317"/>
            <a:ext cx="1623107" cy="407121"/>
            <a:chOff x="5921816" y="4320289"/>
            <a:chExt cx="1623107" cy="407121"/>
          </a:xfrm>
        </p:grpSpPr>
        <p:sp>
          <p:nvSpPr>
            <p:cNvPr id="76" name="Rectangle 75"/>
            <p:cNvSpPr/>
            <p:nvPr/>
          </p:nvSpPr>
          <p:spPr>
            <a:xfrm>
              <a:off x="5921816" y="4320289"/>
              <a:ext cx="1582332" cy="407121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Content Placeholder 2"/>
            <p:cNvSpPr txBox="1">
              <a:spLocks/>
            </p:cNvSpPr>
            <p:nvPr/>
          </p:nvSpPr>
          <p:spPr>
            <a:xfrm>
              <a:off x="5962589" y="4377491"/>
              <a:ext cx="1582334" cy="34991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 smtClean="0"/>
                <a:t>Appendix 3</a:t>
              </a:r>
              <a:endParaRPr lang="en-US" sz="1200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083089" y="1321821"/>
            <a:ext cx="1887793" cy="1821943"/>
            <a:chOff x="9181193" y="7432293"/>
            <a:chExt cx="1887793" cy="1821943"/>
          </a:xfrm>
        </p:grpSpPr>
        <p:grpSp>
          <p:nvGrpSpPr>
            <p:cNvPr id="101" name="Group 100"/>
            <p:cNvGrpSpPr/>
            <p:nvPr/>
          </p:nvGrpSpPr>
          <p:grpSpPr>
            <a:xfrm>
              <a:off x="9181193" y="7432293"/>
              <a:ext cx="1443385" cy="1821943"/>
              <a:chOff x="5869127" y="1304385"/>
              <a:chExt cx="1634470" cy="2063144"/>
            </a:xfrm>
          </p:grpSpPr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98483" y="1304385"/>
                <a:ext cx="951906" cy="951906"/>
              </a:xfrm>
              <a:prstGeom prst="rect">
                <a:avLst/>
              </a:prstGeom>
            </p:spPr>
          </p:pic>
          <p:sp>
            <p:nvSpPr>
              <p:cNvPr id="104" name="Content Placeholder 2"/>
              <p:cNvSpPr txBox="1">
                <a:spLocks/>
              </p:cNvSpPr>
              <p:nvPr/>
            </p:nvSpPr>
            <p:spPr>
              <a:xfrm>
                <a:off x="5869127" y="2245962"/>
                <a:ext cx="1634470" cy="11215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 smtClean="0">
                    <a:solidFill>
                      <a:srgbClr val="404040"/>
                    </a:solidFill>
                  </a:rPr>
                  <a:t>Process</a:t>
                </a:r>
                <a:br>
                  <a:rPr lang="en-US" sz="1600" dirty="0" smtClean="0">
                    <a:solidFill>
                      <a:srgbClr val="404040"/>
                    </a:solidFill>
                  </a:rPr>
                </a:br>
                <a:r>
                  <a:rPr lang="en-US" sz="1600" dirty="0" smtClean="0">
                    <a:solidFill>
                      <a:srgbClr val="404040"/>
                    </a:solidFill>
                  </a:rPr>
                  <a:t>directed</a:t>
                </a:r>
                <a:br>
                  <a:rPr lang="en-US" sz="1600" dirty="0" smtClean="0">
                    <a:solidFill>
                      <a:srgbClr val="404040"/>
                    </a:solidFill>
                  </a:rPr>
                </a:br>
                <a:r>
                  <a:rPr lang="en-US" sz="1600" dirty="0" smtClean="0">
                    <a:solidFill>
                      <a:srgbClr val="404040"/>
                    </a:solidFill>
                  </a:rPr>
                  <a:t>feedback </a:t>
                </a:r>
                <a:br>
                  <a:rPr lang="en-US" sz="1600" dirty="0" smtClean="0">
                    <a:solidFill>
                      <a:srgbClr val="404040"/>
                    </a:solidFill>
                  </a:rPr>
                </a:br>
                <a:r>
                  <a:rPr lang="en-US" sz="1600" dirty="0" smtClean="0">
                    <a:solidFill>
                      <a:srgbClr val="404040"/>
                    </a:solidFill>
                  </a:rPr>
                  <a:t/>
                </a:r>
                <a:br>
                  <a:rPr lang="en-US" sz="1600" dirty="0" smtClean="0">
                    <a:solidFill>
                      <a:srgbClr val="404040"/>
                    </a:solidFill>
                  </a:rPr>
                </a:br>
                <a:endParaRPr lang="en-US" sz="1600" dirty="0">
                  <a:solidFill>
                    <a:srgbClr val="404040"/>
                  </a:solidFill>
                </a:endParaRPr>
              </a:p>
            </p:txBody>
          </p:sp>
        </p:grpSp>
        <p:sp>
          <p:nvSpPr>
            <p:cNvPr id="102" name="Content Placeholder 2"/>
            <p:cNvSpPr txBox="1">
              <a:spLocks/>
            </p:cNvSpPr>
            <p:nvPr/>
          </p:nvSpPr>
          <p:spPr>
            <a:xfrm>
              <a:off x="9219506" y="7960246"/>
              <a:ext cx="1849480" cy="37505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dirty="0">
                  <a:solidFill>
                    <a:srgbClr val="FF6600"/>
                  </a:solidFill>
                </a:rPr>
                <a:t>3</a:t>
              </a:r>
              <a:r>
                <a:rPr lang="en-US" sz="1800" b="1" dirty="0" smtClean="0">
                  <a:solidFill>
                    <a:srgbClr val="FF6600"/>
                  </a:solidFill>
                </a:rPr>
                <a:t>:2</a:t>
              </a:r>
              <a:endParaRPr lang="en-US" sz="1050" b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469264" y="1320699"/>
            <a:ext cx="1981332" cy="1810916"/>
            <a:chOff x="7662216" y="7462727"/>
            <a:chExt cx="1981332" cy="1810916"/>
          </a:xfrm>
        </p:grpSpPr>
        <p:grpSp>
          <p:nvGrpSpPr>
            <p:cNvPr id="106" name="Group 105"/>
            <p:cNvGrpSpPr/>
            <p:nvPr/>
          </p:nvGrpSpPr>
          <p:grpSpPr>
            <a:xfrm>
              <a:off x="7662216" y="7462727"/>
              <a:ext cx="1481784" cy="1810916"/>
              <a:chOff x="3867490" y="1454726"/>
              <a:chExt cx="1677952" cy="2050657"/>
            </a:xfrm>
          </p:grpSpPr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lum contrast="20000"/>
              </a:blip>
              <a:stretch>
                <a:fillRect/>
              </a:stretch>
            </p:blipFill>
            <p:spPr>
              <a:xfrm>
                <a:off x="4247813" y="1454726"/>
                <a:ext cx="913810" cy="913810"/>
              </a:xfrm>
              <a:prstGeom prst="rect">
                <a:avLst/>
              </a:prstGeom>
            </p:spPr>
          </p:pic>
          <p:sp>
            <p:nvSpPr>
              <p:cNvPr id="109" name="Content Placeholder 2"/>
              <p:cNvSpPr txBox="1">
                <a:spLocks/>
              </p:cNvSpPr>
              <p:nvPr/>
            </p:nvSpPr>
            <p:spPr>
              <a:xfrm>
                <a:off x="3867490" y="2383816"/>
                <a:ext cx="1677952" cy="11215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</a:t>
                </a:r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ositive </a:t>
                </a:r>
                <a:b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learning </a:t>
                </a:r>
                <a:b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culture</a:t>
                </a:r>
              </a:p>
              <a:p>
                <a:pPr algn="l"/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07" name="Content Placeholder 2"/>
            <p:cNvSpPr txBox="1">
              <a:spLocks/>
            </p:cNvSpPr>
            <p:nvPr/>
          </p:nvSpPr>
          <p:spPr>
            <a:xfrm>
              <a:off x="7794068" y="7994589"/>
              <a:ext cx="1849480" cy="37505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dirty="0">
                  <a:solidFill>
                    <a:srgbClr val="FF6600"/>
                  </a:solidFill>
                </a:rPr>
                <a:t>3</a:t>
              </a:r>
              <a:r>
                <a:rPr lang="en-US" sz="1800" b="1" dirty="0" smtClean="0">
                  <a:solidFill>
                    <a:srgbClr val="FF6600"/>
                  </a:solidFill>
                </a:rPr>
                <a:t>:1</a:t>
              </a:r>
              <a:endParaRPr lang="en-US" sz="1050" b="1" dirty="0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4470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49" grpId="0"/>
      <p:bldP spid="48" grpId="0"/>
      <p:bldP spid="54" grpId="0"/>
      <p:bldP spid="55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F593">
                <a:tint val="45000"/>
                <a:satMod val="400000"/>
              </a:srgbClr>
            </a:duotone>
            <a:lum bright="20000" contrast="40000"/>
          </a:blip>
          <a:stretch>
            <a:fillRect/>
          </a:stretch>
        </p:blipFill>
        <p:spPr>
          <a:xfrm>
            <a:off x="4767328" y="4120970"/>
            <a:ext cx="1208140" cy="1208140"/>
          </a:xfrm>
          <a:prstGeom prst="rect">
            <a:avLst/>
          </a:prstGeom>
        </p:spPr>
      </p:pic>
      <p:pic>
        <p:nvPicPr>
          <p:cNvPr id="4" name="Picture 3" descr="IMG_0273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33" y="1843770"/>
            <a:ext cx="2368267" cy="3157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218585" y="251790"/>
            <a:ext cx="8849377" cy="737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b="1" dirty="0" smtClean="0">
                <a:solidFill>
                  <a:srgbClr val="FF6600"/>
                </a:solidFill>
                <a:latin typeface="Arial Rounded MT Bold"/>
                <a:cs typeface="Arial Rounded MT Bold"/>
              </a:rPr>
              <a:t>OUTCOMES: Jen’s use of Arts </a:t>
            </a:r>
            <a:r>
              <a:rPr lang="en-US" sz="3400" b="1" dirty="0">
                <a:solidFill>
                  <a:srgbClr val="FF6600"/>
                </a:solidFill>
                <a:latin typeface="Arial Rounded MT Bold"/>
                <a:cs typeface="Arial Rounded MT Bold"/>
              </a:rPr>
              <a:t>L</a:t>
            </a:r>
            <a:r>
              <a:rPr lang="en-US" sz="3400" b="1" dirty="0" smtClean="0">
                <a:solidFill>
                  <a:srgbClr val="FF6600"/>
                </a:solidFill>
                <a:latin typeface="Arial Rounded MT Bold"/>
                <a:cs typeface="Arial Rounded MT Bold"/>
              </a:rPr>
              <a:t>anguage</a:t>
            </a:r>
            <a:endParaRPr lang="en-US" sz="3400" b="1" dirty="0">
              <a:solidFill>
                <a:srgbClr val="FF66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01890" y="1786038"/>
            <a:ext cx="2803918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oral language edits written language</a:t>
            </a:r>
            <a:endParaRPr lang="en-US" sz="2000" dirty="0">
              <a:latin typeface="+mj-lt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92206" y="1085483"/>
            <a:ext cx="5268463" cy="994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404040"/>
                </a:solidFill>
              </a:rPr>
              <a:t>JEN’s Results</a:t>
            </a:r>
            <a:r>
              <a:rPr lang="en-US" sz="2800" b="1" dirty="0">
                <a:solidFill>
                  <a:srgbClr val="404040"/>
                </a:solidFill>
              </a:rPr>
              <a:t/>
            </a:r>
            <a:br>
              <a:rPr lang="en-US" sz="2800" b="1" dirty="0">
                <a:solidFill>
                  <a:srgbClr val="404040"/>
                </a:solidFill>
              </a:rPr>
            </a:br>
            <a:r>
              <a:rPr lang="en-US" sz="1800" u="sng" dirty="0" smtClean="0">
                <a:solidFill>
                  <a:srgbClr val="404040"/>
                </a:solidFill>
              </a:rPr>
              <a:t/>
            </a:r>
            <a:br>
              <a:rPr lang="en-US" sz="1800" u="sng" dirty="0" smtClean="0">
                <a:solidFill>
                  <a:srgbClr val="404040"/>
                </a:solidFill>
              </a:rPr>
            </a:br>
            <a:endParaRPr lang="en-US" sz="1800" dirty="0">
              <a:solidFill>
                <a:srgbClr val="E68422"/>
              </a:solidFill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013948" y="4454406"/>
            <a:ext cx="3130052" cy="778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9A9D1F"/>
                </a:solidFill>
              </a:rPr>
              <a:t>FUTURE INTERVENTIONS:</a:t>
            </a:r>
            <a:br>
              <a:rPr lang="en-US" sz="2000" b="1" dirty="0" smtClean="0">
                <a:solidFill>
                  <a:srgbClr val="9A9D1F"/>
                </a:solidFill>
              </a:rPr>
            </a:br>
            <a:r>
              <a:rPr lang="en-US" sz="2000" b="1" dirty="0" smtClean="0">
                <a:solidFill>
                  <a:srgbClr val="9A9D1F"/>
                </a:solidFill>
              </a:rPr>
              <a:t>GROWTH MINDSET </a:t>
            </a:r>
            <a:endParaRPr lang="en-US" sz="2000" b="1" dirty="0">
              <a:solidFill>
                <a:srgbClr val="9A9D1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4276" y="1983472"/>
            <a:ext cx="1876948" cy="2646241"/>
            <a:chOff x="-1493726" y="324049"/>
            <a:chExt cx="1335116" cy="1882332"/>
          </a:xfrm>
        </p:grpSpPr>
        <p:sp>
          <p:nvSpPr>
            <p:cNvPr id="33" name="Rectangle 32"/>
            <p:cNvSpPr/>
            <p:nvPr/>
          </p:nvSpPr>
          <p:spPr>
            <a:xfrm>
              <a:off x="-1493726" y="324049"/>
              <a:ext cx="1335116" cy="181133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-1471484" y="1772994"/>
              <a:ext cx="1246300" cy="43338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 smtClean="0">
                  <a:solidFill>
                    <a:srgbClr val="FF6600"/>
                  </a:solidFill>
                  <a:latin typeface="Arial Rounded MT Bold"/>
                  <a:cs typeface="Arial Rounded MT Bold"/>
                </a:rPr>
                <a:t>Jen</a:t>
              </a:r>
              <a:endParaRPr lang="en-US" sz="1600" b="1" dirty="0">
                <a:solidFill>
                  <a:srgbClr val="FF6600"/>
                </a:solidFill>
                <a:latin typeface="Arial Rounded MT Bold"/>
                <a:cs typeface="Arial Rounded MT Bold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351982" y="397282"/>
              <a:ext cx="1018079" cy="14499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3965357" y="1601090"/>
            <a:ext cx="5722271" cy="2737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I’m </a:t>
            </a:r>
            <a:r>
              <a:rPr lang="en-US" sz="3200" dirty="0">
                <a:solidFill>
                  <a:schemeClr val="tx1"/>
                </a:solidFill>
              </a:rPr>
              <a:t>just </a:t>
            </a:r>
            <a:r>
              <a:rPr lang="en-US" sz="3200" b="1" dirty="0">
                <a:solidFill>
                  <a:schemeClr val="tx1"/>
                </a:solidFill>
              </a:rPr>
              <a:t>not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good at  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expressing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 my ideas…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7198255" y="3578732"/>
            <a:ext cx="1479559" cy="590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solidFill>
                  <a:srgbClr val="9A9D1F"/>
                </a:solidFill>
              </a:rPr>
              <a:t>(Dweck, 2000)</a:t>
            </a:r>
            <a:br>
              <a:rPr lang="en-US" sz="1400" dirty="0" smtClean="0">
                <a:solidFill>
                  <a:srgbClr val="9A9D1F"/>
                </a:solidFill>
              </a:rPr>
            </a:br>
            <a:r>
              <a:rPr lang="en-US" sz="1400" u="sng" dirty="0" smtClean="0">
                <a:solidFill>
                  <a:srgbClr val="9A9D1F"/>
                </a:solidFill>
              </a:rPr>
              <a:t/>
            </a:r>
            <a:br>
              <a:rPr lang="en-US" sz="1400" u="sng" dirty="0" smtClean="0">
                <a:solidFill>
                  <a:srgbClr val="9A9D1F"/>
                </a:solidFill>
              </a:rPr>
            </a:br>
            <a:endParaRPr lang="en-US" sz="1400" dirty="0">
              <a:solidFill>
                <a:srgbClr val="9A9D1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5858" y="5207306"/>
            <a:ext cx="3123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404040"/>
                </a:solidFill>
                <a:latin typeface="+mj-lt"/>
              </a:rPr>
              <a:t>Debates</a:t>
            </a:r>
            <a:endParaRPr lang="en-US" sz="2000" b="1" dirty="0">
              <a:solidFill>
                <a:srgbClr val="404040"/>
              </a:solidFill>
              <a:latin typeface="+mj-lt"/>
            </a:endParaRPr>
          </a:p>
          <a:p>
            <a:r>
              <a:rPr lang="en-US" sz="2000" b="1" dirty="0" smtClean="0">
                <a:solidFill>
                  <a:srgbClr val="404040"/>
                </a:solidFill>
                <a:latin typeface="+mj-lt"/>
              </a:rPr>
              <a:t>Group work</a:t>
            </a:r>
            <a:r>
              <a:rPr lang="en-US" sz="2000" b="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rgbClr val="404040"/>
                </a:solidFill>
                <a:latin typeface="+mj-lt"/>
              </a:rPr>
              <a:t>– policy</a:t>
            </a:r>
            <a:br>
              <a:rPr lang="en-US" sz="2000" b="1" dirty="0" smtClean="0">
                <a:solidFill>
                  <a:srgbClr val="404040"/>
                </a:solidFill>
                <a:latin typeface="+mj-lt"/>
              </a:rPr>
            </a:br>
            <a:r>
              <a:rPr lang="en-US" sz="2000" b="1" dirty="0" smtClean="0">
                <a:solidFill>
                  <a:srgbClr val="404040"/>
                </a:solidFill>
                <a:latin typeface="+mj-lt"/>
              </a:rPr>
              <a:t>Modeling error</a:t>
            </a:r>
            <a:br>
              <a:rPr lang="en-US" sz="2000" b="1" dirty="0" smtClean="0">
                <a:solidFill>
                  <a:srgbClr val="404040"/>
                </a:solidFill>
                <a:latin typeface="+mj-lt"/>
              </a:rPr>
            </a:br>
            <a:r>
              <a:rPr lang="en-US" sz="2000" b="1" dirty="0" smtClean="0">
                <a:solidFill>
                  <a:srgbClr val="404040"/>
                </a:solidFill>
                <a:latin typeface="+mj-lt"/>
              </a:rPr>
              <a:t>Tackle social context</a:t>
            </a:r>
            <a:endParaRPr lang="en-US" sz="2000" dirty="0">
              <a:latin typeface="+mj-lt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0711" y="1498021"/>
            <a:ext cx="365955" cy="39984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7871" y="2997108"/>
            <a:ext cx="380677" cy="415925"/>
          </a:xfrm>
          <a:prstGeom prst="rect">
            <a:avLst/>
          </a:prstGeom>
        </p:spPr>
      </p:pic>
      <p:pic>
        <p:nvPicPr>
          <p:cNvPr id="3" name="Student_growth mindset_audi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25261" y="1168799"/>
            <a:ext cx="548096" cy="548096"/>
          </a:xfrm>
          <a:prstGeom prst="rect">
            <a:avLst/>
          </a:prstGeom>
        </p:spPr>
      </p:pic>
      <p:sp>
        <p:nvSpPr>
          <p:cNvPr id="36" name="Content Placeholder 2"/>
          <p:cNvSpPr txBox="1">
            <a:spLocks/>
          </p:cNvSpPr>
          <p:nvPr/>
        </p:nvSpPr>
        <p:spPr>
          <a:xfrm>
            <a:off x="237825" y="5452990"/>
            <a:ext cx="4912731" cy="618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06899A"/>
                </a:solidFill>
              </a:rPr>
              <a:t>Feedback </a:t>
            </a:r>
            <a:r>
              <a:rPr lang="en-US" sz="1800" dirty="0">
                <a:solidFill>
                  <a:srgbClr val="06899A"/>
                </a:solidFill>
              </a:rPr>
              <a:t>from </a:t>
            </a:r>
            <a:r>
              <a:rPr lang="en-US" sz="1800" dirty="0" smtClean="0">
                <a:solidFill>
                  <a:srgbClr val="06899A"/>
                </a:solidFill>
              </a:rPr>
              <a:t>Jen </a:t>
            </a:r>
            <a:r>
              <a:rPr lang="en-US" sz="1800" dirty="0" smtClean="0">
                <a:solidFill>
                  <a:srgbClr val="06899A"/>
                </a:solidFill>
              </a:rPr>
              <a:t>is vital </a:t>
            </a:r>
            <a:r>
              <a:rPr lang="en-US" sz="1400" dirty="0" smtClean="0">
                <a:solidFill>
                  <a:srgbClr val="06899A"/>
                </a:solidFill>
              </a:rPr>
              <a:t>(</a:t>
            </a:r>
            <a:r>
              <a:rPr lang="en-US" sz="1400" dirty="0">
                <a:solidFill>
                  <a:srgbClr val="06899A"/>
                </a:solidFill>
              </a:rPr>
              <a:t>Hattie, 2009)</a:t>
            </a:r>
            <a:r>
              <a:rPr lang="en-US" sz="1400" dirty="0" smtClean="0">
                <a:solidFill>
                  <a:srgbClr val="06899A"/>
                </a:solidFill>
              </a:rPr>
              <a:t/>
            </a:r>
            <a:br>
              <a:rPr lang="en-US" sz="1400" dirty="0" smtClean="0">
                <a:solidFill>
                  <a:srgbClr val="06899A"/>
                </a:solidFill>
              </a:rPr>
            </a:br>
            <a:r>
              <a:rPr lang="en-US" sz="1800" u="sng" dirty="0" smtClean="0">
                <a:solidFill>
                  <a:srgbClr val="404040"/>
                </a:solidFill>
              </a:rPr>
              <a:t/>
            </a:r>
            <a:br>
              <a:rPr lang="en-US" sz="1800" u="sng" dirty="0" smtClean="0">
                <a:solidFill>
                  <a:srgbClr val="404040"/>
                </a:solidFill>
              </a:rPr>
            </a:br>
            <a:endParaRPr lang="en-US" sz="1800" dirty="0">
              <a:solidFill>
                <a:srgbClr val="E6842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7065" y="5847227"/>
            <a:ext cx="4234665" cy="83099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latin typeface="+mj-lt"/>
              </a:rPr>
              <a:t>*</a:t>
            </a:r>
            <a:r>
              <a:rPr lang="en-AU" sz="2000" dirty="0" smtClean="0">
                <a:latin typeface="+mj-lt"/>
              </a:rPr>
              <a:t>   Oral arts language is </a:t>
            </a:r>
            <a:br>
              <a:rPr lang="en-AU" sz="2000" dirty="0" smtClean="0">
                <a:latin typeface="+mj-lt"/>
              </a:rPr>
            </a:br>
            <a:r>
              <a:rPr lang="en-AU" sz="2000" dirty="0" smtClean="0">
                <a:latin typeface="+mj-lt"/>
              </a:rPr>
              <a:t>awkward and unclear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873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04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  <p:bldP spid="19" grpId="0" animBg="1"/>
      <p:bldP spid="29" grpId="0"/>
      <p:bldP spid="30" grpId="0"/>
      <p:bldP spid="31" grpId="0"/>
      <p:bldP spid="32" grpId="0"/>
      <p:bldP spid="10" grpId="0"/>
      <p:bldP spid="36" grpId="0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9714" y="1063253"/>
            <a:ext cx="8229600" cy="9127067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AU" sz="1400" dirty="0">
                <a:solidFill>
                  <a:srgbClr val="404040"/>
                </a:solidFill>
              </a:rPr>
              <a:t>Applebee, A., &amp; Langer, A. (1983). Instructional scaffolding: Reading and writing as natural </a:t>
            </a:r>
            <a:r>
              <a:rPr lang="en-AU" sz="1400" dirty="0" smtClean="0">
                <a:solidFill>
                  <a:srgbClr val="404040"/>
                </a:solidFill>
              </a:rPr>
              <a:t>   </a:t>
            </a:r>
            <a:br>
              <a:rPr lang="en-AU" sz="1400" dirty="0" smtClean="0">
                <a:solidFill>
                  <a:srgbClr val="404040"/>
                </a:solidFill>
              </a:rPr>
            </a:br>
            <a:r>
              <a:rPr lang="en-AU" sz="1400" dirty="0" smtClean="0">
                <a:solidFill>
                  <a:srgbClr val="404040"/>
                </a:solidFill>
              </a:rPr>
              <a:t>          language </a:t>
            </a:r>
            <a:r>
              <a:rPr lang="en-AU" sz="1400" dirty="0">
                <a:solidFill>
                  <a:srgbClr val="404040"/>
                </a:solidFill>
              </a:rPr>
              <a:t>activities. </a:t>
            </a:r>
            <a:r>
              <a:rPr lang="en-AU" sz="1400" i="1" dirty="0">
                <a:solidFill>
                  <a:srgbClr val="404040"/>
                </a:solidFill>
              </a:rPr>
              <a:t>Language arts</a:t>
            </a:r>
            <a:r>
              <a:rPr lang="en-AU" sz="1400" dirty="0">
                <a:solidFill>
                  <a:srgbClr val="404040"/>
                </a:solidFill>
              </a:rPr>
              <a:t>, </a:t>
            </a:r>
            <a:r>
              <a:rPr lang="en-AU" sz="1400" i="1" dirty="0">
                <a:solidFill>
                  <a:srgbClr val="404040"/>
                </a:solidFill>
              </a:rPr>
              <a:t>60</a:t>
            </a:r>
            <a:r>
              <a:rPr lang="en-AU" sz="1400" dirty="0">
                <a:solidFill>
                  <a:srgbClr val="404040"/>
                </a:solidFill>
              </a:rPr>
              <a:t>(2), 168-175.  </a:t>
            </a:r>
            <a:br>
              <a:rPr lang="en-AU" sz="1400" dirty="0">
                <a:solidFill>
                  <a:srgbClr val="404040"/>
                </a:solidFill>
              </a:rPr>
            </a:br>
            <a:r>
              <a:rPr lang="en-AU" sz="1400" dirty="0">
                <a:solidFill>
                  <a:srgbClr val="404040"/>
                </a:solidFill>
              </a:rPr>
              <a:t/>
            </a:r>
            <a:br>
              <a:rPr lang="en-AU" sz="1400" dirty="0">
                <a:solidFill>
                  <a:srgbClr val="404040"/>
                </a:solidFill>
              </a:rPr>
            </a:br>
            <a:r>
              <a:rPr lang="en-AU" sz="1400" dirty="0" err="1">
                <a:solidFill>
                  <a:srgbClr val="404040"/>
                </a:solidFill>
              </a:rPr>
              <a:t>Boud</a:t>
            </a:r>
            <a:r>
              <a:rPr lang="en-AU" sz="1400" dirty="0">
                <a:solidFill>
                  <a:srgbClr val="404040"/>
                </a:solidFill>
              </a:rPr>
              <a:t>, D., &amp; Molloy, E. (2013). Rethinking models of feedback for learning: the challenge of </a:t>
            </a:r>
            <a:r>
              <a:rPr lang="en-AU" sz="1400" dirty="0" smtClean="0">
                <a:solidFill>
                  <a:srgbClr val="404040"/>
                </a:solidFill>
              </a:rPr>
              <a:t/>
            </a:r>
            <a:br>
              <a:rPr lang="en-AU" sz="1400" dirty="0" smtClean="0">
                <a:solidFill>
                  <a:srgbClr val="404040"/>
                </a:solidFill>
              </a:rPr>
            </a:br>
            <a:r>
              <a:rPr lang="en-AU" sz="1400" dirty="0" smtClean="0">
                <a:solidFill>
                  <a:srgbClr val="404040"/>
                </a:solidFill>
              </a:rPr>
              <a:t>          design</a:t>
            </a:r>
            <a:r>
              <a:rPr lang="en-AU" sz="1400" dirty="0">
                <a:solidFill>
                  <a:srgbClr val="404040"/>
                </a:solidFill>
              </a:rPr>
              <a:t>. </a:t>
            </a:r>
            <a:r>
              <a:rPr lang="en-AU" sz="1400" i="1" dirty="0">
                <a:solidFill>
                  <a:srgbClr val="404040"/>
                </a:solidFill>
              </a:rPr>
              <a:t>Assessment &amp; Evaluation in Higher Education</a:t>
            </a:r>
            <a:r>
              <a:rPr lang="en-AU" sz="1400" dirty="0">
                <a:solidFill>
                  <a:srgbClr val="404040"/>
                </a:solidFill>
              </a:rPr>
              <a:t>,</a:t>
            </a:r>
            <a:r>
              <a:rPr lang="en-AU" sz="1400" i="1" dirty="0">
                <a:solidFill>
                  <a:srgbClr val="404040"/>
                </a:solidFill>
              </a:rPr>
              <a:t>38</a:t>
            </a:r>
            <a:r>
              <a:rPr lang="en-AU" sz="1400" dirty="0">
                <a:solidFill>
                  <a:srgbClr val="404040"/>
                </a:solidFill>
              </a:rPr>
              <a:t>(6), 698-712.</a:t>
            </a:r>
            <a:r>
              <a:rPr lang="en-US" sz="1400" dirty="0">
                <a:solidFill>
                  <a:srgbClr val="404040"/>
                </a:solidFill>
              </a:rPr>
              <a:t/>
            </a:r>
            <a:br>
              <a:rPr lang="en-US" sz="1400" dirty="0">
                <a:solidFill>
                  <a:srgbClr val="404040"/>
                </a:solidFill>
              </a:rPr>
            </a:br>
            <a:r>
              <a:rPr lang="en-US" sz="1400" dirty="0">
                <a:solidFill>
                  <a:srgbClr val="404040"/>
                </a:solidFill>
              </a:rPr>
              <a:t/>
            </a:r>
            <a:br>
              <a:rPr lang="en-US" sz="1400" dirty="0">
                <a:solidFill>
                  <a:srgbClr val="404040"/>
                </a:solidFill>
              </a:rPr>
            </a:br>
            <a:r>
              <a:rPr lang="en-US" sz="1400" dirty="0">
                <a:solidFill>
                  <a:srgbClr val="404040"/>
                </a:solidFill>
              </a:rPr>
              <a:t>Boyd, M., &amp; </a:t>
            </a:r>
            <a:r>
              <a:rPr lang="en-US" sz="1400" dirty="0" err="1">
                <a:solidFill>
                  <a:srgbClr val="404040"/>
                </a:solidFill>
              </a:rPr>
              <a:t>Markarian</a:t>
            </a:r>
            <a:r>
              <a:rPr lang="en-US" sz="1400" dirty="0">
                <a:solidFill>
                  <a:srgbClr val="404040"/>
                </a:solidFill>
              </a:rPr>
              <a:t>, W. (2011). Dialogic Teaching: talk in service of a dialogic stance. </a:t>
            </a:r>
            <a:r>
              <a:rPr lang="en-US" sz="1400" dirty="0" smtClean="0">
                <a:solidFill>
                  <a:srgbClr val="404040"/>
                </a:solidFill>
              </a:rPr>
              <a:t/>
            </a:r>
            <a:br>
              <a:rPr lang="en-US" sz="1400" dirty="0" smtClean="0">
                <a:solidFill>
                  <a:srgbClr val="404040"/>
                </a:solidFill>
              </a:rPr>
            </a:br>
            <a:r>
              <a:rPr lang="en-US" sz="1400" dirty="0" smtClean="0">
                <a:solidFill>
                  <a:srgbClr val="404040"/>
                </a:solidFill>
              </a:rPr>
              <a:t>          </a:t>
            </a:r>
            <a:r>
              <a:rPr lang="en-US" sz="1400" i="1" dirty="0" smtClean="0">
                <a:solidFill>
                  <a:srgbClr val="404040"/>
                </a:solidFill>
              </a:rPr>
              <a:t>Language </a:t>
            </a:r>
            <a:r>
              <a:rPr lang="en-US" sz="1400" i="1" dirty="0">
                <a:solidFill>
                  <a:srgbClr val="404040"/>
                </a:solidFill>
              </a:rPr>
              <a:t>and Education</a:t>
            </a:r>
            <a:r>
              <a:rPr lang="en-US" sz="1400" dirty="0">
                <a:solidFill>
                  <a:srgbClr val="404040"/>
                </a:solidFill>
              </a:rPr>
              <a:t>, 25, 6, 515-534.</a:t>
            </a:r>
            <a:br>
              <a:rPr lang="en-US" sz="1400" dirty="0">
                <a:solidFill>
                  <a:srgbClr val="404040"/>
                </a:solidFill>
              </a:rPr>
            </a:br>
            <a:r>
              <a:rPr lang="en-US" sz="1400" dirty="0">
                <a:solidFill>
                  <a:srgbClr val="404040"/>
                </a:solidFill>
              </a:rPr>
              <a:t/>
            </a:r>
            <a:br>
              <a:rPr lang="en-US" sz="1400" dirty="0">
                <a:solidFill>
                  <a:srgbClr val="404040"/>
                </a:solidFill>
              </a:rPr>
            </a:br>
            <a:r>
              <a:rPr lang="en-AU" sz="1400" dirty="0">
                <a:solidFill>
                  <a:srgbClr val="404040"/>
                </a:solidFill>
              </a:rPr>
              <a:t>Boyd, M., &amp; Rubin, D. (2006). How contingent questioning promotes extended student talk: A </a:t>
            </a:r>
            <a:r>
              <a:rPr lang="en-AU" sz="1400" dirty="0" smtClean="0">
                <a:solidFill>
                  <a:srgbClr val="404040"/>
                </a:solidFill>
              </a:rPr>
              <a:t/>
            </a:r>
            <a:br>
              <a:rPr lang="en-AU" sz="1400" dirty="0" smtClean="0">
                <a:solidFill>
                  <a:srgbClr val="404040"/>
                </a:solidFill>
              </a:rPr>
            </a:br>
            <a:r>
              <a:rPr lang="en-AU" sz="1400" dirty="0" smtClean="0">
                <a:solidFill>
                  <a:srgbClr val="404040"/>
                </a:solidFill>
              </a:rPr>
              <a:t>          function </a:t>
            </a:r>
            <a:r>
              <a:rPr lang="en-AU" sz="1400" dirty="0">
                <a:solidFill>
                  <a:srgbClr val="404040"/>
                </a:solidFill>
              </a:rPr>
              <a:t>of display questions. </a:t>
            </a:r>
            <a:r>
              <a:rPr lang="en-AU" sz="1400" i="1" dirty="0">
                <a:solidFill>
                  <a:srgbClr val="404040"/>
                </a:solidFill>
              </a:rPr>
              <a:t>Journal of Literacy Research</a:t>
            </a:r>
            <a:r>
              <a:rPr lang="en-AU" sz="1400" dirty="0">
                <a:solidFill>
                  <a:srgbClr val="404040"/>
                </a:solidFill>
              </a:rPr>
              <a:t>, </a:t>
            </a:r>
            <a:r>
              <a:rPr lang="en-AU" sz="1400" i="1" dirty="0">
                <a:solidFill>
                  <a:srgbClr val="404040"/>
                </a:solidFill>
              </a:rPr>
              <a:t>38</a:t>
            </a:r>
            <a:r>
              <a:rPr lang="en-AU" sz="1400" dirty="0">
                <a:solidFill>
                  <a:srgbClr val="404040"/>
                </a:solidFill>
              </a:rPr>
              <a:t>(2), 141-169.</a:t>
            </a:r>
            <a:r>
              <a:rPr lang="en-US" sz="1400" dirty="0">
                <a:solidFill>
                  <a:srgbClr val="404040"/>
                </a:solidFill>
              </a:rPr>
              <a:t/>
            </a:r>
            <a:br>
              <a:rPr lang="en-US" sz="1400" dirty="0">
                <a:solidFill>
                  <a:srgbClr val="404040"/>
                </a:solidFill>
              </a:rPr>
            </a:br>
            <a:r>
              <a:rPr lang="en-US" sz="1400" dirty="0">
                <a:solidFill>
                  <a:srgbClr val="404040"/>
                </a:solidFill>
              </a:rPr>
              <a:t/>
            </a:r>
            <a:br>
              <a:rPr lang="en-US" sz="1400" dirty="0">
                <a:solidFill>
                  <a:srgbClr val="404040"/>
                </a:solidFill>
              </a:rPr>
            </a:br>
            <a:r>
              <a:rPr lang="en-US" sz="1400" dirty="0" err="1">
                <a:solidFill>
                  <a:srgbClr val="404040"/>
                </a:solidFill>
              </a:rPr>
              <a:t>Brashears</a:t>
            </a:r>
            <a:r>
              <a:rPr lang="en-US" sz="1400" dirty="0">
                <a:solidFill>
                  <a:srgbClr val="404040"/>
                </a:solidFill>
              </a:rPr>
              <a:t>, K. &amp; White, V. (2006). Strategies and Ideas for Teaching Writing in the Middle Years. </a:t>
            </a:r>
            <a:r>
              <a:rPr lang="en-US" sz="1400" dirty="0" smtClean="0">
                <a:solidFill>
                  <a:srgbClr val="404040"/>
                </a:solidFill>
              </a:rPr>
              <a:t/>
            </a:r>
            <a:br>
              <a:rPr lang="en-US" sz="1400" dirty="0" smtClean="0">
                <a:solidFill>
                  <a:srgbClr val="404040"/>
                </a:solidFill>
              </a:rPr>
            </a:br>
            <a:r>
              <a:rPr lang="en-US" sz="1400" dirty="0" smtClean="0">
                <a:solidFill>
                  <a:srgbClr val="404040"/>
                </a:solidFill>
              </a:rPr>
              <a:t>          </a:t>
            </a:r>
            <a:r>
              <a:rPr lang="en-US" sz="1400" i="1" dirty="0" smtClean="0">
                <a:solidFill>
                  <a:srgbClr val="404040"/>
                </a:solidFill>
              </a:rPr>
              <a:t>Literacy </a:t>
            </a:r>
            <a:r>
              <a:rPr lang="en-US" sz="1400" i="1" dirty="0">
                <a:solidFill>
                  <a:srgbClr val="404040"/>
                </a:solidFill>
              </a:rPr>
              <a:t>Learning: the Middle Years</a:t>
            </a:r>
            <a:r>
              <a:rPr lang="en-US" sz="1400" dirty="0">
                <a:solidFill>
                  <a:srgbClr val="404040"/>
                </a:solidFill>
              </a:rPr>
              <a:t>, 14, 2, 1-8.</a:t>
            </a:r>
            <a:endParaRPr lang="en-AU" sz="1400" dirty="0">
              <a:solidFill>
                <a:srgbClr val="404040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1400" dirty="0">
                <a:solidFill>
                  <a:srgbClr val="404040"/>
                </a:solidFill>
              </a:rPr>
              <a:t/>
            </a:r>
            <a:br>
              <a:rPr lang="en-US" sz="1400" dirty="0">
                <a:solidFill>
                  <a:srgbClr val="404040"/>
                </a:solidFill>
              </a:rPr>
            </a:br>
            <a:r>
              <a:rPr lang="en-US" sz="1400" dirty="0">
                <a:solidFill>
                  <a:srgbClr val="404040"/>
                </a:solidFill>
              </a:rPr>
              <a:t>Clark, J. M. &amp; </a:t>
            </a:r>
            <a:r>
              <a:rPr lang="en-US" sz="1400" dirty="0" err="1">
                <a:solidFill>
                  <a:srgbClr val="404040"/>
                </a:solidFill>
              </a:rPr>
              <a:t>Paivio</a:t>
            </a:r>
            <a:r>
              <a:rPr lang="en-US" sz="1400" dirty="0">
                <a:solidFill>
                  <a:srgbClr val="404040"/>
                </a:solidFill>
              </a:rPr>
              <a:t>, A. (1991). Dual coding theory and education. Educational Psychology </a:t>
            </a:r>
            <a:r>
              <a:rPr lang="en-US" sz="1400" dirty="0" smtClean="0">
                <a:solidFill>
                  <a:srgbClr val="404040"/>
                </a:solidFill>
              </a:rPr>
              <a:t/>
            </a:r>
            <a:br>
              <a:rPr lang="en-US" sz="1400" dirty="0" smtClean="0">
                <a:solidFill>
                  <a:srgbClr val="404040"/>
                </a:solidFill>
              </a:rPr>
            </a:br>
            <a:r>
              <a:rPr lang="en-US" sz="1400" dirty="0" smtClean="0">
                <a:solidFill>
                  <a:srgbClr val="404040"/>
                </a:solidFill>
              </a:rPr>
              <a:t>          Review</a:t>
            </a:r>
            <a:r>
              <a:rPr lang="en-US" sz="1400" dirty="0">
                <a:solidFill>
                  <a:srgbClr val="404040"/>
                </a:solidFill>
              </a:rPr>
              <a:t>, 3(3), 149–210.</a:t>
            </a:r>
            <a:br>
              <a:rPr lang="en-US" sz="1400" dirty="0">
                <a:solidFill>
                  <a:srgbClr val="404040"/>
                </a:solidFill>
              </a:rPr>
            </a:br>
            <a:r>
              <a:rPr lang="en-AU" sz="1400" dirty="0">
                <a:solidFill>
                  <a:srgbClr val="404040"/>
                </a:solidFill>
              </a:rPr>
              <a:t/>
            </a:r>
            <a:br>
              <a:rPr lang="en-AU" sz="1400" dirty="0">
                <a:solidFill>
                  <a:srgbClr val="404040"/>
                </a:solidFill>
              </a:rPr>
            </a:br>
            <a:r>
              <a:rPr lang="en-AU" sz="1400" dirty="0" err="1">
                <a:solidFill>
                  <a:srgbClr val="404040"/>
                </a:solidFill>
              </a:rPr>
              <a:t>Dreikurs</a:t>
            </a:r>
            <a:r>
              <a:rPr lang="en-AU" sz="1400" dirty="0">
                <a:solidFill>
                  <a:srgbClr val="404040"/>
                </a:solidFill>
              </a:rPr>
              <a:t>, R., </a:t>
            </a:r>
            <a:r>
              <a:rPr lang="en-AU" sz="1400" dirty="0" err="1">
                <a:solidFill>
                  <a:srgbClr val="404040"/>
                </a:solidFill>
              </a:rPr>
              <a:t>Grunwald</a:t>
            </a:r>
            <a:r>
              <a:rPr lang="en-AU" sz="1400" dirty="0">
                <a:solidFill>
                  <a:srgbClr val="404040"/>
                </a:solidFill>
              </a:rPr>
              <a:t>, B., &amp; Pepper, F. (2013). </a:t>
            </a:r>
            <a:r>
              <a:rPr lang="en-AU" sz="1400" i="1" dirty="0">
                <a:solidFill>
                  <a:srgbClr val="404040"/>
                </a:solidFill>
              </a:rPr>
              <a:t>Maintaining sanity in the classroom: Classroom </a:t>
            </a:r>
            <a:r>
              <a:rPr lang="en-AU" sz="1400" i="1" dirty="0" smtClean="0">
                <a:solidFill>
                  <a:srgbClr val="404040"/>
                </a:solidFill>
              </a:rPr>
              <a:t/>
            </a:r>
            <a:br>
              <a:rPr lang="en-AU" sz="1400" i="1" dirty="0" smtClean="0">
                <a:solidFill>
                  <a:srgbClr val="404040"/>
                </a:solidFill>
              </a:rPr>
            </a:br>
            <a:r>
              <a:rPr lang="en-AU" sz="1400" i="1" dirty="0" smtClean="0">
                <a:solidFill>
                  <a:srgbClr val="404040"/>
                </a:solidFill>
              </a:rPr>
              <a:t>          management </a:t>
            </a:r>
            <a:r>
              <a:rPr lang="en-AU" sz="1400" i="1" dirty="0">
                <a:solidFill>
                  <a:srgbClr val="404040"/>
                </a:solidFill>
              </a:rPr>
              <a:t>techniques</a:t>
            </a:r>
            <a:r>
              <a:rPr lang="en-AU" sz="1400" dirty="0">
                <a:solidFill>
                  <a:srgbClr val="404040"/>
                </a:solidFill>
              </a:rPr>
              <a:t>. Taylor &amp; Francis.</a:t>
            </a:r>
            <a:br>
              <a:rPr lang="en-AU" sz="1400" dirty="0">
                <a:solidFill>
                  <a:srgbClr val="404040"/>
                </a:solidFill>
              </a:rPr>
            </a:br>
            <a:r>
              <a:rPr lang="en-AU" sz="1400" dirty="0" smtClean="0">
                <a:solidFill>
                  <a:srgbClr val="404040"/>
                </a:solidFill>
              </a:rPr>
              <a:t/>
            </a:r>
            <a:br>
              <a:rPr lang="en-AU" sz="1400" dirty="0" smtClean="0">
                <a:solidFill>
                  <a:srgbClr val="404040"/>
                </a:solidFill>
              </a:rPr>
            </a:br>
            <a:r>
              <a:rPr lang="en-AU" sz="1400" dirty="0" err="1">
                <a:solidFill>
                  <a:srgbClr val="404040"/>
                </a:solidFill>
              </a:rPr>
              <a:t>Dweck</a:t>
            </a:r>
            <a:r>
              <a:rPr lang="en-AU" sz="1400" dirty="0">
                <a:solidFill>
                  <a:srgbClr val="404040"/>
                </a:solidFill>
              </a:rPr>
              <a:t>, C. (2000). </a:t>
            </a:r>
            <a:r>
              <a:rPr lang="en-AU" sz="1400" i="1" dirty="0">
                <a:solidFill>
                  <a:srgbClr val="404040"/>
                </a:solidFill>
              </a:rPr>
              <a:t>Self-theories: Their role in motivation, personality, and development</a:t>
            </a:r>
            <a:r>
              <a:rPr lang="en-AU" sz="1400" dirty="0">
                <a:solidFill>
                  <a:srgbClr val="404040"/>
                </a:solidFill>
              </a:rPr>
              <a:t>. </a:t>
            </a:r>
            <a:r>
              <a:rPr lang="en-AU" sz="1400" dirty="0" smtClean="0">
                <a:solidFill>
                  <a:srgbClr val="404040"/>
                </a:solidFill>
              </a:rPr>
              <a:t/>
            </a:r>
            <a:br>
              <a:rPr lang="en-AU" sz="1400" dirty="0" smtClean="0">
                <a:solidFill>
                  <a:srgbClr val="404040"/>
                </a:solidFill>
              </a:rPr>
            </a:br>
            <a:r>
              <a:rPr lang="en-AU" sz="1400" dirty="0" smtClean="0">
                <a:solidFill>
                  <a:srgbClr val="404040"/>
                </a:solidFill>
              </a:rPr>
              <a:t>          Psychology </a:t>
            </a:r>
            <a:r>
              <a:rPr lang="en-AU" sz="1400" dirty="0">
                <a:solidFill>
                  <a:srgbClr val="404040"/>
                </a:solidFill>
              </a:rPr>
              <a:t>Press.</a:t>
            </a:r>
            <a:r>
              <a:rPr lang="en-US" sz="1400" dirty="0">
                <a:solidFill>
                  <a:srgbClr val="404040"/>
                </a:solidFill>
              </a:rPr>
              <a:t/>
            </a:r>
            <a:br>
              <a:rPr lang="en-US" sz="1400" dirty="0">
                <a:solidFill>
                  <a:srgbClr val="404040"/>
                </a:solidFill>
              </a:rPr>
            </a:br>
            <a:r>
              <a:rPr lang="en-US" sz="1400" dirty="0" smtClean="0">
                <a:solidFill>
                  <a:srgbClr val="404040"/>
                </a:solidFill>
              </a:rPr>
              <a:t/>
            </a:r>
            <a:br>
              <a:rPr lang="en-US" sz="1400" dirty="0" smtClean="0">
                <a:solidFill>
                  <a:srgbClr val="404040"/>
                </a:solidFill>
              </a:rPr>
            </a:br>
            <a:r>
              <a:rPr lang="en-US" sz="1400" dirty="0" smtClean="0">
                <a:solidFill>
                  <a:srgbClr val="404040"/>
                </a:solidFill>
              </a:rPr>
              <a:t>Dweck</a:t>
            </a:r>
            <a:r>
              <a:rPr lang="en-US" sz="1400" dirty="0">
                <a:solidFill>
                  <a:srgbClr val="404040"/>
                </a:solidFill>
              </a:rPr>
              <a:t>, C., &amp; Leggett, L.(1988). A social-cognitive approach to motivation and personality. </a:t>
            </a:r>
            <a:r>
              <a:rPr lang="en-US" sz="1400" dirty="0" smtClean="0">
                <a:solidFill>
                  <a:srgbClr val="404040"/>
                </a:solidFill>
              </a:rPr>
              <a:t/>
            </a:r>
            <a:br>
              <a:rPr lang="en-US" sz="1400" dirty="0" smtClean="0">
                <a:solidFill>
                  <a:srgbClr val="404040"/>
                </a:solidFill>
              </a:rPr>
            </a:br>
            <a:r>
              <a:rPr lang="en-US" sz="1400" dirty="0" smtClean="0">
                <a:solidFill>
                  <a:srgbClr val="404040"/>
                </a:solidFill>
              </a:rPr>
              <a:t>          Psychological </a:t>
            </a:r>
            <a:r>
              <a:rPr lang="en-US" sz="1400" dirty="0">
                <a:solidFill>
                  <a:srgbClr val="404040"/>
                </a:solidFill>
              </a:rPr>
              <a:t>Review, 95,256-273.</a:t>
            </a:r>
            <a:br>
              <a:rPr lang="en-US" sz="1400" dirty="0">
                <a:solidFill>
                  <a:srgbClr val="404040"/>
                </a:solidFill>
              </a:rPr>
            </a:br>
            <a:r>
              <a:rPr lang="en-AU" sz="1400" dirty="0">
                <a:solidFill>
                  <a:srgbClr val="404040"/>
                </a:solidFill>
              </a:rPr>
              <a:t/>
            </a:r>
            <a:br>
              <a:rPr lang="en-AU" sz="1400" dirty="0">
                <a:solidFill>
                  <a:srgbClr val="404040"/>
                </a:solidFill>
              </a:rPr>
            </a:br>
            <a:r>
              <a:rPr lang="en-AU" sz="1400" dirty="0">
                <a:solidFill>
                  <a:srgbClr val="404040"/>
                </a:solidFill>
              </a:rPr>
              <a:t>Fielding, M. (2004). ‘New Wave’ Student Voice and the Renewal of Civic Society, </a:t>
            </a:r>
            <a:r>
              <a:rPr lang="en-AU" sz="1400" i="1" dirty="0">
                <a:solidFill>
                  <a:srgbClr val="404040"/>
                </a:solidFill>
              </a:rPr>
              <a:t>London </a:t>
            </a:r>
            <a:r>
              <a:rPr lang="en-AU" sz="1400" i="1" dirty="0" smtClean="0">
                <a:solidFill>
                  <a:srgbClr val="404040"/>
                </a:solidFill>
              </a:rPr>
              <a:t/>
            </a:r>
            <a:br>
              <a:rPr lang="en-AU" sz="1400" i="1" dirty="0" smtClean="0">
                <a:solidFill>
                  <a:srgbClr val="404040"/>
                </a:solidFill>
              </a:rPr>
            </a:br>
            <a:r>
              <a:rPr lang="en-AU" sz="1400" i="1" dirty="0" smtClean="0">
                <a:solidFill>
                  <a:srgbClr val="404040"/>
                </a:solidFill>
              </a:rPr>
              <a:t>          Review </a:t>
            </a:r>
            <a:r>
              <a:rPr lang="en-AU" sz="1400" i="1" dirty="0">
                <a:solidFill>
                  <a:srgbClr val="404040"/>
                </a:solidFill>
              </a:rPr>
              <a:t>of Education</a:t>
            </a:r>
            <a:r>
              <a:rPr lang="en-AU" sz="1400" dirty="0">
                <a:solidFill>
                  <a:srgbClr val="404040"/>
                </a:solidFill>
              </a:rPr>
              <a:t>, 2.</a:t>
            </a:r>
            <a:br>
              <a:rPr lang="en-AU" sz="1400" dirty="0">
                <a:solidFill>
                  <a:srgbClr val="404040"/>
                </a:solidFill>
              </a:rPr>
            </a:br>
            <a:r>
              <a:rPr lang="en-AU" sz="1400" dirty="0">
                <a:solidFill>
                  <a:srgbClr val="404040"/>
                </a:solidFill>
              </a:rPr>
              <a:t/>
            </a:r>
            <a:br>
              <a:rPr lang="en-AU" sz="1400" dirty="0">
                <a:solidFill>
                  <a:srgbClr val="404040"/>
                </a:solidFill>
              </a:rPr>
            </a:br>
            <a:r>
              <a:rPr lang="en-AU" sz="1400" dirty="0" err="1">
                <a:solidFill>
                  <a:srgbClr val="404040"/>
                </a:solidFill>
              </a:rPr>
              <a:t>Freire</a:t>
            </a:r>
            <a:r>
              <a:rPr lang="en-AU" sz="1400" dirty="0">
                <a:solidFill>
                  <a:srgbClr val="404040"/>
                </a:solidFill>
              </a:rPr>
              <a:t>, P. (1996). </a:t>
            </a:r>
            <a:r>
              <a:rPr lang="en-AU" sz="1400" i="1" dirty="0">
                <a:solidFill>
                  <a:srgbClr val="404040"/>
                </a:solidFill>
              </a:rPr>
              <a:t>Pedagogy of the oppressed </a:t>
            </a:r>
            <a:r>
              <a:rPr lang="en-AU" sz="1400" dirty="0">
                <a:solidFill>
                  <a:srgbClr val="404040"/>
                </a:solidFill>
              </a:rPr>
              <a:t>(Chapter 2). New York: Penguin.</a:t>
            </a:r>
            <a:br>
              <a:rPr lang="en-AU" sz="1400" dirty="0">
                <a:solidFill>
                  <a:srgbClr val="404040"/>
                </a:solidFill>
              </a:rPr>
            </a:br>
            <a:r>
              <a:rPr lang="en-AU" sz="1400" dirty="0">
                <a:solidFill>
                  <a:srgbClr val="404040"/>
                </a:solidFill>
              </a:rPr>
              <a:t/>
            </a:r>
            <a:br>
              <a:rPr lang="en-AU" sz="1400" dirty="0">
                <a:solidFill>
                  <a:srgbClr val="404040"/>
                </a:solidFill>
              </a:rPr>
            </a:br>
            <a:r>
              <a:rPr lang="en-AU" sz="1400" dirty="0">
                <a:solidFill>
                  <a:srgbClr val="404040"/>
                </a:solidFill>
              </a:rPr>
              <a:t>Gibbs, G. (1988). Learning by doing: A guide to teaching and learning methods, Oxford </a:t>
            </a:r>
            <a:r>
              <a:rPr lang="en-AU" sz="1400" dirty="0" smtClean="0">
                <a:solidFill>
                  <a:srgbClr val="404040"/>
                </a:solidFill>
              </a:rPr>
              <a:t/>
            </a:r>
            <a:br>
              <a:rPr lang="en-AU" sz="1400" dirty="0" smtClean="0">
                <a:solidFill>
                  <a:srgbClr val="404040"/>
                </a:solidFill>
              </a:rPr>
            </a:br>
            <a:r>
              <a:rPr lang="en-AU" sz="1400" dirty="0" smtClean="0">
                <a:solidFill>
                  <a:srgbClr val="404040"/>
                </a:solidFill>
              </a:rPr>
              <a:t>          </a:t>
            </a:r>
            <a:r>
              <a:rPr lang="en-AU" sz="1400" dirty="0" err="1" smtClean="0">
                <a:solidFill>
                  <a:srgbClr val="404040"/>
                </a:solidFill>
              </a:rPr>
              <a:t>Center</a:t>
            </a:r>
            <a:r>
              <a:rPr lang="en-AU" sz="1400" dirty="0" smtClean="0">
                <a:solidFill>
                  <a:srgbClr val="404040"/>
                </a:solidFill>
              </a:rPr>
              <a:t> </a:t>
            </a:r>
            <a:r>
              <a:rPr lang="en-AU" sz="1400" dirty="0">
                <a:solidFill>
                  <a:srgbClr val="404040"/>
                </a:solidFill>
              </a:rPr>
              <a:t>for Staff and Learning Development, Oxford Polytechnic. London: Further </a:t>
            </a:r>
            <a:r>
              <a:rPr lang="en-AU" sz="1400" dirty="0" smtClean="0">
                <a:solidFill>
                  <a:srgbClr val="404040"/>
                </a:solidFill>
              </a:rPr>
              <a:t/>
            </a:r>
            <a:br>
              <a:rPr lang="en-AU" sz="1400" dirty="0" smtClean="0">
                <a:solidFill>
                  <a:srgbClr val="404040"/>
                </a:solidFill>
              </a:rPr>
            </a:br>
            <a:r>
              <a:rPr lang="en-AU" sz="1400" dirty="0" smtClean="0">
                <a:solidFill>
                  <a:srgbClr val="404040"/>
                </a:solidFill>
              </a:rPr>
              <a:t>          Education </a:t>
            </a:r>
            <a:r>
              <a:rPr lang="en-AU" sz="1400" dirty="0">
                <a:solidFill>
                  <a:srgbClr val="404040"/>
                </a:solidFill>
              </a:rPr>
              <a:t>Unit.</a:t>
            </a:r>
            <a:br>
              <a:rPr lang="en-AU" sz="1400" dirty="0">
                <a:solidFill>
                  <a:srgbClr val="404040"/>
                </a:solidFill>
              </a:rPr>
            </a:br>
            <a:r>
              <a:rPr lang="en-AU" sz="1400" dirty="0">
                <a:solidFill>
                  <a:srgbClr val="404040"/>
                </a:solidFill>
              </a:rPr>
              <a:t/>
            </a:r>
            <a:br>
              <a:rPr lang="en-AU" sz="1400" dirty="0">
                <a:solidFill>
                  <a:srgbClr val="404040"/>
                </a:solidFill>
              </a:rPr>
            </a:br>
            <a:r>
              <a:rPr lang="en-AU" sz="1400" dirty="0">
                <a:solidFill>
                  <a:srgbClr val="404040"/>
                </a:solidFill>
              </a:rPr>
              <a:t/>
            </a:r>
            <a:br>
              <a:rPr lang="en-AU" sz="1400" dirty="0">
                <a:solidFill>
                  <a:srgbClr val="404040"/>
                </a:solidFill>
              </a:rPr>
            </a:br>
            <a:r>
              <a:rPr lang="en-AU" sz="1400" dirty="0">
                <a:solidFill>
                  <a:srgbClr val="404040"/>
                </a:solidFill>
              </a:rPr>
              <a:t/>
            </a:r>
            <a:br>
              <a:rPr lang="en-AU" sz="1400" dirty="0">
                <a:solidFill>
                  <a:srgbClr val="404040"/>
                </a:solidFill>
              </a:rPr>
            </a:br>
            <a:endParaRPr lang="en-US" sz="1400" dirty="0">
              <a:solidFill>
                <a:srgbClr val="40404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25780"/>
            <a:ext cx="8192114" cy="737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FF6600"/>
                </a:solidFill>
                <a:latin typeface="Arial Rounded MT Bold"/>
                <a:cs typeface="Arial Rounded MT Bold"/>
              </a:rPr>
              <a:t>REFERENCES</a:t>
            </a:r>
            <a:r>
              <a:rPr lang="en-US" sz="3200" b="1" dirty="0" smtClean="0">
                <a:solidFill>
                  <a:srgbClr val="FF6600"/>
                </a:solidFill>
                <a:latin typeface="Arial Rounded MT Bold"/>
                <a:cs typeface="Arial Rounded MT Bold"/>
              </a:rPr>
              <a:t>:</a:t>
            </a:r>
            <a:r>
              <a:rPr lang="en-US" sz="2800" b="1" dirty="0" smtClean="0">
                <a:solidFill>
                  <a:srgbClr val="FF6600"/>
                </a:solidFill>
                <a:latin typeface="Arial Rounded MT Bold"/>
                <a:cs typeface="Arial Rounded MT Bold"/>
              </a:rPr>
              <a:t> </a:t>
            </a:r>
            <a:endParaRPr lang="en-US" sz="4000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758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9714" y="1063253"/>
            <a:ext cx="8229600" cy="9127067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1400" dirty="0">
                <a:solidFill>
                  <a:srgbClr val="404040"/>
                </a:solidFill>
              </a:rPr>
              <a:t>Hattie, J. (2009). Visible Learning: A synthesis of over 800 meta-analyses relating to </a:t>
            </a:r>
            <a:r>
              <a:rPr lang="en-US" sz="1400" dirty="0" smtClean="0">
                <a:solidFill>
                  <a:srgbClr val="404040"/>
                </a:solidFill>
              </a:rPr>
              <a:t/>
            </a:r>
            <a:br>
              <a:rPr lang="en-US" sz="1400" dirty="0" smtClean="0">
                <a:solidFill>
                  <a:srgbClr val="404040"/>
                </a:solidFill>
              </a:rPr>
            </a:br>
            <a:r>
              <a:rPr lang="en-US" sz="1400" dirty="0" smtClean="0">
                <a:solidFill>
                  <a:srgbClr val="404040"/>
                </a:solidFill>
              </a:rPr>
              <a:t>          achievement</a:t>
            </a:r>
            <a:r>
              <a:rPr lang="en-US" sz="1400" dirty="0">
                <a:solidFill>
                  <a:srgbClr val="404040"/>
                </a:solidFill>
              </a:rPr>
              <a:t>. New York, </a:t>
            </a:r>
            <a:r>
              <a:rPr lang="en-US" sz="1400" dirty="0" err="1">
                <a:solidFill>
                  <a:srgbClr val="404040"/>
                </a:solidFill>
              </a:rPr>
              <a:t>Routledge</a:t>
            </a:r>
            <a:r>
              <a:rPr lang="en-US" sz="1400" dirty="0">
                <a:solidFill>
                  <a:srgbClr val="404040"/>
                </a:solidFill>
              </a:rPr>
              <a:t> Press.</a:t>
            </a:r>
            <a:r>
              <a:rPr lang="en-AU" sz="1400" dirty="0">
                <a:solidFill>
                  <a:srgbClr val="404040"/>
                </a:solidFill>
              </a:rPr>
              <a:t> </a:t>
            </a:r>
            <a:r>
              <a:rPr lang="en-AU" sz="1400" dirty="0" smtClean="0">
                <a:solidFill>
                  <a:srgbClr val="404040"/>
                </a:solidFill>
              </a:rPr>
              <a:t/>
            </a:r>
            <a:br>
              <a:rPr lang="en-AU" sz="1400" dirty="0" smtClean="0">
                <a:solidFill>
                  <a:srgbClr val="404040"/>
                </a:solidFill>
              </a:rPr>
            </a:br>
            <a:r>
              <a:rPr lang="en-US" sz="1400" dirty="0" smtClean="0">
                <a:solidFill>
                  <a:srgbClr val="404040"/>
                </a:solidFill>
              </a:rPr>
              <a:t/>
            </a:r>
            <a:br>
              <a:rPr lang="en-US" sz="1400" dirty="0" smtClean="0">
                <a:solidFill>
                  <a:srgbClr val="404040"/>
                </a:solidFill>
              </a:rPr>
            </a:br>
            <a:r>
              <a:rPr lang="en-US" sz="1400" dirty="0" smtClean="0">
                <a:solidFill>
                  <a:srgbClr val="404040"/>
                </a:solidFill>
              </a:rPr>
              <a:t>Hattie</a:t>
            </a:r>
            <a:r>
              <a:rPr lang="en-US" sz="1400" dirty="0">
                <a:solidFill>
                  <a:srgbClr val="404040"/>
                </a:solidFill>
              </a:rPr>
              <a:t>, J., &amp; </a:t>
            </a:r>
            <a:r>
              <a:rPr lang="en-US" sz="1400" dirty="0" err="1">
                <a:solidFill>
                  <a:srgbClr val="404040"/>
                </a:solidFill>
              </a:rPr>
              <a:t>Timperley</a:t>
            </a:r>
            <a:r>
              <a:rPr lang="en-US" sz="1400" dirty="0">
                <a:solidFill>
                  <a:srgbClr val="404040"/>
                </a:solidFill>
              </a:rPr>
              <a:t>, H. (2007). The Power of Feedback. </a:t>
            </a:r>
            <a:r>
              <a:rPr lang="en-US" sz="1400" i="1" dirty="0">
                <a:solidFill>
                  <a:srgbClr val="404040"/>
                </a:solidFill>
              </a:rPr>
              <a:t>Review of Educational Research</a:t>
            </a:r>
            <a:r>
              <a:rPr lang="en-US" sz="1400" dirty="0">
                <a:solidFill>
                  <a:srgbClr val="404040"/>
                </a:solidFill>
              </a:rPr>
              <a:t>. </a:t>
            </a:r>
            <a:r>
              <a:rPr lang="en-US" sz="1400" dirty="0" smtClean="0">
                <a:solidFill>
                  <a:srgbClr val="404040"/>
                </a:solidFill>
              </a:rPr>
              <a:t/>
            </a:r>
            <a:br>
              <a:rPr lang="en-US" sz="1400" dirty="0" smtClean="0">
                <a:solidFill>
                  <a:srgbClr val="404040"/>
                </a:solidFill>
              </a:rPr>
            </a:br>
            <a:r>
              <a:rPr lang="en-US" sz="1400" dirty="0" smtClean="0">
                <a:solidFill>
                  <a:srgbClr val="404040"/>
                </a:solidFill>
              </a:rPr>
              <a:t>          77</a:t>
            </a:r>
            <a:r>
              <a:rPr lang="en-US" sz="1400" dirty="0">
                <a:solidFill>
                  <a:srgbClr val="404040"/>
                </a:solidFill>
              </a:rPr>
              <a:t>(1), 81-112.</a:t>
            </a:r>
            <a:br>
              <a:rPr lang="en-US" sz="1400" dirty="0">
                <a:solidFill>
                  <a:srgbClr val="404040"/>
                </a:solidFill>
              </a:rPr>
            </a:br>
            <a:r>
              <a:rPr lang="en-AU" sz="1400" dirty="0">
                <a:solidFill>
                  <a:srgbClr val="404040"/>
                </a:solidFill>
              </a:rPr>
              <a:t/>
            </a:r>
            <a:br>
              <a:rPr lang="en-AU" sz="1400" dirty="0">
                <a:solidFill>
                  <a:srgbClr val="404040"/>
                </a:solidFill>
              </a:rPr>
            </a:br>
            <a:r>
              <a:rPr lang="en-AU" sz="1400" dirty="0">
                <a:solidFill>
                  <a:srgbClr val="404040"/>
                </a:solidFill>
              </a:rPr>
              <a:t>Kolb, D. A. (1984). </a:t>
            </a:r>
            <a:r>
              <a:rPr lang="en-AU" sz="1400" b="1" dirty="0">
                <a:solidFill>
                  <a:srgbClr val="404040"/>
                </a:solidFill>
              </a:rPr>
              <a:t>‘</a:t>
            </a:r>
            <a:r>
              <a:rPr lang="en-AU" sz="1400" dirty="0">
                <a:solidFill>
                  <a:srgbClr val="404040"/>
                </a:solidFill>
              </a:rPr>
              <a:t>The process of experiential learning’. In </a:t>
            </a:r>
            <a:r>
              <a:rPr lang="en-AU" sz="1400" i="1" dirty="0">
                <a:solidFill>
                  <a:srgbClr val="404040"/>
                </a:solidFill>
              </a:rPr>
              <a:t>Experiential learning: Experience as </a:t>
            </a:r>
            <a:r>
              <a:rPr lang="en-AU" sz="1400" i="1" dirty="0" smtClean="0">
                <a:solidFill>
                  <a:srgbClr val="404040"/>
                </a:solidFill>
              </a:rPr>
              <a:t/>
            </a:r>
            <a:br>
              <a:rPr lang="en-AU" sz="1400" i="1" dirty="0" smtClean="0">
                <a:solidFill>
                  <a:srgbClr val="404040"/>
                </a:solidFill>
              </a:rPr>
            </a:br>
            <a:r>
              <a:rPr lang="en-AU" sz="1400" i="1" dirty="0" smtClean="0">
                <a:solidFill>
                  <a:srgbClr val="404040"/>
                </a:solidFill>
              </a:rPr>
              <a:t>          the </a:t>
            </a:r>
            <a:r>
              <a:rPr lang="en-AU" sz="1400" i="1" dirty="0">
                <a:solidFill>
                  <a:srgbClr val="404040"/>
                </a:solidFill>
              </a:rPr>
              <a:t>source of learning and development </a:t>
            </a:r>
            <a:r>
              <a:rPr lang="en-AU" sz="1400" dirty="0">
                <a:solidFill>
                  <a:srgbClr val="404040"/>
                </a:solidFill>
              </a:rPr>
              <a:t>(pp. 20-38)</a:t>
            </a:r>
            <a:r>
              <a:rPr lang="en-AU" sz="1400" i="1" dirty="0">
                <a:solidFill>
                  <a:srgbClr val="404040"/>
                </a:solidFill>
              </a:rPr>
              <a:t>. </a:t>
            </a:r>
            <a:r>
              <a:rPr lang="en-AU" sz="1400" dirty="0">
                <a:solidFill>
                  <a:srgbClr val="404040"/>
                </a:solidFill>
              </a:rPr>
              <a:t>Englewood Cliffs: Prentice Hall.</a:t>
            </a:r>
            <a:br>
              <a:rPr lang="en-AU" sz="1400" dirty="0">
                <a:solidFill>
                  <a:srgbClr val="404040"/>
                </a:solidFill>
              </a:rPr>
            </a:br>
            <a:r>
              <a:rPr lang="en-AU" sz="1400" dirty="0">
                <a:solidFill>
                  <a:srgbClr val="404040"/>
                </a:solidFill>
              </a:rPr>
              <a:t/>
            </a:r>
            <a:br>
              <a:rPr lang="en-AU" sz="1400" dirty="0">
                <a:solidFill>
                  <a:srgbClr val="404040"/>
                </a:solidFill>
              </a:rPr>
            </a:br>
            <a:r>
              <a:rPr lang="en-US" sz="1400" dirty="0" err="1">
                <a:solidFill>
                  <a:srgbClr val="404040"/>
                </a:solidFill>
              </a:rPr>
              <a:t>Mancl</a:t>
            </a:r>
            <a:r>
              <a:rPr lang="en-US" sz="1400" dirty="0">
                <a:solidFill>
                  <a:srgbClr val="404040"/>
                </a:solidFill>
              </a:rPr>
              <a:t>, C., &amp; </a:t>
            </a:r>
            <a:r>
              <a:rPr lang="en-US" sz="1400" dirty="0" err="1">
                <a:solidFill>
                  <a:srgbClr val="404040"/>
                </a:solidFill>
              </a:rPr>
              <a:t>Penington</a:t>
            </a:r>
            <a:r>
              <a:rPr lang="en-US" sz="1400" dirty="0">
                <a:solidFill>
                  <a:srgbClr val="404040"/>
                </a:solidFill>
              </a:rPr>
              <a:t>, B. (2011). Tall poppies in the workplace: Communication strategies </a:t>
            </a:r>
            <a:r>
              <a:rPr lang="en-US" sz="1400" dirty="0" smtClean="0">
                <a:solidFill>
                  <a:srgbClr val="404040"/>
                </a:solidFill>
              </a:rPr>
              <a:t/>
            </a:r>
            <a:br>
              <a:rPr lang="en-US" sz="1400" dirty="0" smtClean="0">
                <a:solidFill>
                  <a:srgbClr val="404040"/>
                </a:solidFill>
              </a:rPr>
            </a:br>
            <a:r>
              <a:rPr lang="en-US" sz="1400" dirty="0" smtClean="0">
                <a:solidFill>
                  <a:srgbClr val="404040"/>
                </a:solidFill>
              </a:rPr>
              <a:t>          used </a:t>
            </a:r>
            <a:r>
              <a:rPr lang="en-US" sz="1400" dirty="0">
                <a:solidFill>
                  <a:srgbClr val="404040"/>
                </a:solidFill>
              </a:rPr>
              <a:t>by Envious Others in Response to Successful Women. Qualitative Research Reports </a:t>
            </a:r>
            <a:r>
              <a:rPr lang="en-US" sz="1400" dirty="0" smtClean="0">
                <a:solidFill>
                  <a:srgbClr val="404040"/>
                </a:solidFill>
              </a:rPr>
              <a:t/>
            </a:r>
            <a:br>
              <a:rPr lang="en-US" sz="1400" dirty="0" smtClean="0">
                <a:solidFill>
                  <a:srgbClr val="404040"/>
                </a:solidFill>
              </a:rPr>
            </a:br>
            <a:r>
              <a:rPr lang="en-US" sz="1400" dirty="0" smtClean="0">
                <a:solidFill>
                  <a:srgbClr val="404040"/>
                </a:solidFill>
              </a:rPr>
              <a:t>          in </a:t>
            </a:r>
            <a:r>
              <a:rPr lang="en-US" sz="1400" dirty="0">
                <a:solidFill>
                  <a:srgbClr val="404040"/>
                </a:solidFill>
              </a:rPr>
              <a:t>Communication, 12(1), 79-86</a:t>
            </a:r>
            <a:br>
              <a:rPr lang="en-US" sz="1400" dirty="0">
                <a:solidFill>
                  <a:srgbClr val="404040"/>
                </a:solidFill>
              </a:rPr>
            </a:br>
            <a:r>
              <a:rPr lang="en-US" sz="1400" dirty="0">
                <a:solidFill>
                  <a:srgbClr val="404040"/>
                </a:solidFill>
              </a:rPr>
              <a:t/>
            </a:r>
            <a:br>
              <a:rPr lang="en-US" sz="1400" dirty="0">
                <a:solidFill>
                  <a:srgbClr val="404040"/>
                </a:solidFill>
              </a:rPr>
            </a:br>
            <a:r>
              <a:rPr lang="en-AU" sz="1400" dirty="0">
                <a:solidFill>
                  <a:srgbClr val="404040"/>
                </a:solidFill>
              </a:rPr>
              <a:t>Nugent, S. (2000). Perfectionism: Its manifestations and classroom-based </a:t>
            </a:r>
            <a:r>
              <a:rPr lang="en-AU" sz="1400" dirty="0" smtClean="0">
                <a:solidFill>
                  <a:srgbClr val="404040"/>
                </a:solidFill>
              </a:rPr>
              <a:t/>
            </a:r>
            <a:br>
              <a:rPr lang="en-AU" sz="1400" dirty="0" smtClean="0">
                <a:solidFill>
                  <a:srgbClr val="404040"/>
                </a:solidFill>
              </a:rPr>
            </a:br>
            <a:r>
              <a:rPr lang="en-AU" sz="1400" dirty="0" smtClean="0">
                <a:solidFill>
                  <a:srgbClr val="404040"/>
                </a:solidFill>
              </a:rPr>
              <a:t>          interventions</a:t>
            </a:r>
            <a:r>
              <a:rPr lang="en-AU" sz="1400" dirty="0">
                <a:solidFill>
                  <a:srgbClr val="404040"/>
                </a:solidFill>
              </a:rPr>
              <a:t>. </a:t>
            </a:r>
            <a:r>
              <a:rPr lang="en-AU" sz="1400" i="1" dirty="0" err="1">
                <a:solidFill>
                  <a:srgbClr val="404040"/>
                </a:solidFill>
              </a:rPr>
              <a:t>Prufrock</a:t>
            </a:r>
            <a:r>
              <a:rPr lang="en-AU" sz="1400" i="1" dirty="0">
                <a:solidFill>
                  <a:srgbClr val="404040"/>
                </a:solidFill>
              </a:rPr>
              <a:t> Journal</a:t>
            </a:r>
            <a:r>
              <a:rPr lang="en-AU" sz="1400" dirty="0">
                <a:solidFill>
                  <a:srgbClr val="404040"/>
                </a:solidFill>
              </a:rPr>
              <a:t>, </a:t>
            </a:r>
            <a:r>
              <a:rPr lang="en-AU" sz="1400" i="1" dirty="0">
                <a:solidFill>
                  <a:srgbClr val="404040"/>
                </a:solidFill>
              </a:rPr>
              <a:t>11</a:t>
            </a:r>
            <a:r>
              <a:rPr lang="en-AU" sz="1400" dirty="0">
                <a:solidFill>
                  <a:srgbClr val="404040"/>
                </a:solidFill>
              </a:rPr>
              <a:t>(4), 215-221.</a:t>
            </a:r>
            <a:r>
              <a:rPr lang="en-US" sz="1400" dirty="0">
                <a:solidFill>
                  <a:srgbClr val="404040"/>
                </a:solidFill>
              </a:rPr>
              <a:t/>
            </a:r>
            <a:br>
              <a:rPr lang="en-US" sz="1400" dirty="0">
                <a:solidFill>
                  <a:srgbClr val="404040"/>
                </a:solidFill>
              </a:rPr>
            </a:br>
            <a:r>
              <a:rPr lang="en-AU" sz="1400" dirty="0">
                <a:solidFill>
                  <a:srgbClr val="404040"/>
                </a:solidFill>
              </a:rPr>
              <a:t/>
            </a:r>
            <a:br>
              <a:rPr lang="en-AU" sz="1400" dirty="0">
                <a:solidFill>
                  <a:srgbClr val="404040"/>
                </a:solidFill>
              </a:rPr>
            </a:br>
            <a:r>
              <a:rPr lang="en-US" sz="1400" dirty="0">
                <a:solidFill>
                  <a:srgbClr val="404040"/>
                </a:solidFill>
              </a:rPr>
              <a:t>Paul, R., Elder, L., &amp; Bartell, T. (1997). California teacher preparation for instruction in critical </a:t>
            </a:r>
            <a:r>
              <a:rPr lang="en-US" sz="1400" dirty="0" smtClean="0">
                <a:solidFill>
                  <a:srgbClr val="404040"/>
                </a:solidFill>
              </a:rPr>
              <a:t/>
            </a:r>
            <a:br>
              <a:rPr lang="en-US" sz="1400" dirty="0" smtClean="0">
                <a:solidFill>
                  <a:srgbClr val="404040"/>
                </a:solidFill>
              </a:rPr>
            </a:br>
            <a:r>
              <a:rPr lang="en-US" sz="1400" dirty="0" smtClean="0">
                <a:solidFill>
                  <a:srgbClr val="404040"/>
                </a:solidFill>
              </a:rPr>
              <a:t>          thinking</a:t>
            </a:r>
            <a:r>
              <a:rPr lang="en-US" sz="1400" dirty="0">
                <a:solidFill>
                  <a:srgbClr val="404040"/>
                </a:solidFill>
              </a:rPr>
              <a:t>: Research findings and policy recommendations.</a:t>
            </a:r>
            <a:br>
              <a:rPr lang="en-US" sz="1400" dirty="0">
                <a:solidFill>
                  <a:srgbClr val="404040"/>
                </a:solidFill>
              </a:rPr>
            </a:br>
            <a:r>
              <a:rPr lang="en-AU" sz="1400" dirty="0">
                <a:solidFill>
                  <a:srgbClr val="404040"/>
                </a:solidFill>
              </a:rPr>
              <a:t/>
            </a:r>
            <a:br>
              <a:rPr lang="en-AU" sz="1400" dirty="0">
                <a:solidFill>
                  <a:srgbClr val="404040"/>
                </a:solidFill>
              </a:rPr>
            </a:br>
            <a:r>
              <a:rPr lang="en-AU" sz="1400" dirty="0">
                <a:solidFill>
                  <a:srgbClr val="404040"/>
                </a:solidFill>
              </a:rPr>
              <a:t>Phelps, R., </a:t>
            </a:r>
            <a:r>
              <a:rPr lang="en-AU" sz="1400" dirty="0" err="1">
                <a:solidFill>
                  <a:srgbClr val="404040"/>
                </a:solidFill>
              </a:rPr>
              <a:t>Nhung</a:t>
            </a:r>
            <a:r>
              <a:rPr lang="en-AU" sz="1400" dirty="0">
                <a:solidFill>
                  <a:srgbClr val="404040"/>
                </a:solidFill>
              </a:rPr>
              <a:t>, H., Graham, A., &amp; </a:t>
            </a:r>
            <a:r>
              <a:rPr lang="en-AU" sz="1400" dirty="0" err="1">
                <a:solidFill>
                  <a:srgbClr val="404040"/>
                </a:solidFill>
              </a:rPr>
              <a:t>Geeves</a:t>
            </a:r>
            <a:r>
              <a:rPr lang="en-AU" sz="1400" dirty="0">
                <a:solidFill>
                  <a:srgbClr val="404040"/>
                </a:solidFill>
              </a:rPr>
              <a:t>, R. (2012). But how do we learn? Talking to </a:t>
            </a:r>
            <a:r>
              <a:rPr lang="en-AU" sz="1400" dirty="0" smtClean="0">
                <a:solidFill>
                  <a:srgbClr val="404040"/>
                </a:solidFill>
              </a:rPr>
              <a:t/>
            </a:r>
            <a:br>
              <a:rPr lang="en-AU" sz="1400" dirty="0" smtClean="0">
                <a:solidFill>
                  <a:srgbClr val="404040"/>
                </a:solidFill>
              </a:rPr>
            </a:br>
            <a:r>
              <a:rPr lang="en-AU" sz="1400" dirty="0" smtClean="0">
                <a:solidFill>
                  <a:srgbClr val="404040"/>
                </a:solidFill>
              </a:rPr>
              <a:t>          Vietnamese </a:t>
            </a:r>
            <a:r>
              <a:rPr lang="en-AU" sz="1400" dirty="0">
                <a:solidFill>
                  <a:srgbClr val="404040"/>
                </a:solidFill>
              </a:rPr>
              <a:t>children about how they learn in and out of school. </a:t>
            </a:r>
            <a:r>
              <a:rPr lang="en-AU" sz="1400" i="1" dirty="0">
                <a:solidFill>
                  <a:srgbClr val="404040"/>
                </a:solidFill>
              </a:rPr>
              <a:t>International Journal of </a:t>
            </a:r>
            <a:r>
              <a:rPr lang="en-AU" sz="1400" i="1" dirty="0" smtClean="0">
                <a:solidFill>
                  <a:srgbClr val="404040"/>
                </a:solidFill>
              </a:rPr>
              <a:t/>
            </a:r>
            <a:br>
              <a:rPr lang="en-AU" sz="1400" i="1" dirty="0" smtClean="0">
                <a:solidFill>
                  <a:srgbClr val="404040"/>
                </a:solidFill>
              </a:rPr>
            </a:br>
            <a:r>
              <a:rPr lang="en-AU" sz="1400" i="1" dirty="0" smtClean="0">
                <a:solidFill>
                  <a:srgbClr val="404040"/>
                </a:solidFill>
              </a:rPr>
              <a:t>          Educational </a:t>
            </a:r>
            <a:r>
              <a:rPr lang="en-AU" sz="1400" i="1" dirty="0">
                <a:solidFill>
                  <a:srgbClr val="404040"/>
                </a:solidFill>
              </a:rPr>
              <a:t>Research</a:t>
            </a:r>
            <a:r>
              <a:rPr lang="en-AU" sz="1400" dirty="0">
                <a:solidFill>
                  <a:srgbClr val="404040"/>
                </a:solidFill>
              </a:rPr>
              <a:t>, </a:t>
            </a:r>
            <a:r>
              <a:rPr lang="en-AU" sz="1400" i="1" dirty="0">
                <a:solidFill>
                  <a:srgbClr val="404040"/>
                </a:solidFill>
              </a:rPr>
              <a:t>53</a:t>
            </a:r>
            <a:r>
              <a:rPr lang="en-AU" sz="1400" dirty="0">
                <a:solidFill>
                  <a:srgbClr val="404040"/>
                </a:solidFill>
              </a:rPr>
              <a:t>, 289-302.</a:t>
            </a:r>
            <a:br>
              <a:rPr lang="en-AU" sz="1400" dirty="0">
                <a:solidFill>
                  <a:srgbClr val="404040"/>
                </a:solidFill>
              </a:rPr>
            </a:br>
            <a:r>
              <a:rPr lang="en-AU" sz="1400" dirty="0">
                <a:solidFill>
                  <a:srgbClr val="404040"/>
                </a:solidFill>
              </a:rPr>
              <a:t/>
            </a:r>
            <a:br>
              <a:rPr lang="en-AU" sz="1400" dirty="0">
                <a:solidFill>
                  <a:srgbClr val="404040"/>
                </a:solidFill>
              </a:rPr>
            </a:br>
            <a:r>
              <a:rPr lang="en-US" sz="1400" dirty="0">
                <a:solidFill>
                  <a:srgbClr val="404040"/>
                </a:solidFill>
              </a:rPr>
              <a:t>School website: http://www.*****.</a:t>
            </a:r>
            <a:r>
              <a:rPr lang="en-US" sz="1400" dirty="0" err="1" smtClean="0">
                <a:solidFill>
                  <a:srgbClr val="404040"/>
                </a:solidFill>
              </a:rPr>
              <a:t>vic.edu.au</a:t>
            </a:r>
            <a:r>
              <a:rPr lang="en-US" sz="1400" u="sng" dirty="0">
                <a:solidFill>
                  <a:srgbClr val="404040"/>
                </a:solidFill>
              </a:rPr>
              <a:t>/</a:t>
            </a:r>
            <a:r>
              <a:rPr lang="en-US" sz="1400" dirty="0" smtClean="0">
                <a:solidFill>
                  <a:srgbClr val="404040"/>
                </a:solidFill>
              </a:rPr>
              <a:t>- </a:t>
            </a:r>
            <a:r>
              <a:rPr lang="en-US" sz="1400" dirty="0">
                <a:solidFill>
                  <a:srgbClr val="404040"/>
                </a:solidFill>
              </a:rPr>
              <a:t>de-identified;</a:t>
            </a:r>
            <a:br>
              <a:rPr lang="en-US" sz="1400" dirty="0">
                <a:solidFill>
                  <a:srgbClr val="404040"/>
                </a:solidFill>
              </a:rPr>
            </a:br>
            <a:r>
              <a:rPr lang="en-US" sz="1400" dirty="0" smtClean="0">
                <a:solidFill>
                  <a:srgbClr val="404040"/>
                </a:solidFill>
              </a:rPr>
              <a:t>https</a:t>
            </a:r>
            <a:r>
              <a:rPr lang="en-US" sz="1400" dirty="0">
                <a:solidFill>
                  <a:srgbClr val="404040"/>
                </a:solidFill>
              </a:rPr>
              <a:t>://</a:t>
            </a:r>
            <a:r>
              <a:rPr lang="en-US" sz="1400" dirty="0" err="1">
                <a:solidFill>
                  <a:srgbClr val="404040"/>
                </a:solidFill>
              </a:rPr>
              <a:t>www.myschool.edu.au</a:t>
            </a:r>
            <a:r>
              <a:rPr lang="en-US" sz="1400" dirty="0">
                <a:solidFill>
                  <a:srgbClr val="404040"/>
                </a:solidFill>
              </a:rPr>
              <a:t>/</a:t>
            </a:r>
            <a:r>
              <a:rPr lang="en-US" sz="1400" dirty="0" err="1">
                <a:solidFill>
                  <a:srgbClr val="404040"/>
                </a:solidFill>
              </a:rPr>
              <a:t>SchoolProfile</a:t>
            </a:r>
            <a:r>
              <a:rPr lang="en-US" sz="1400" dirty="0">
                <a:solidFill>
                  <a:srgbClr val="404040"/>
                </a:solidFill>
              </a:rPr>
              <a:t>/Index/87071/*Ltd/45748</a:t>
            </a:r>
            <a:br>
              <a:rPr lang="en-US" sz="1400" dirty="0">
                <a:solidFill>
                  <a:srgbClr val="404040"/>
                </a:solidFill>
              </a:rPr>
            </a:br>
            <a:r>
              <a:rPr lang="en-AU" sz="1400" dirty="0">
                <a:solidFill>
                  <a:srgbClr val="404040"/>
                </a:solidFill>
              </a:rPr>
              <a:t/>
            </a:r>
            <a:br>
              <a:rPr lang="en-AU" sz="1400" dirty="0">
                <a:solidFill>
                  <a:srgbClr val="404040"/>
                </a:solidFill>
              </a:rPr>
            </a:br>
            <a:r>
              <a:rPr lang="en-US" sz="1400" dirty="0" err="1">
                <a:solidFill>
                  <a:srgbClr val="404040"/>
                </a:solidFill>
              </a:rPr>
              <a:t>Schunk</a:t>
            </a:r>
            <a:r>
              <a:rPr lang="en-US" sz="1400" dirty="0">
                <a:solidFill>
                  <a:srgbClr val="404040"/>
                </a:solidFill>
              </a:rPr>
              <a:t>, D. (2008). </a:t>
            </a:r>
            <a:r>
              <a:rPr lang="en-US" sz="1400" b="1" dirty="0">
                <a:solidFill>
                  <a:srgbClr val="404040"/>
                </a:solidFill>
              </a:rPr>
              <a:t>‘</a:t>
            </a:r>
            <a:r>
              <a:rPr lang="en-US" sz="1400" dirty="0">
                <a:solidFill>
                  <a:srgbClr val="404040"/>
                </a:solidFill>
              </a:rPr>
              <a:t>Constructivist Theory’. In </a:t>
            </a:r>
            <a:r>
              <a:rPr lang="en-US" sz="1400" i="1" dirty="0">
                <a:solidFill>
                  <a:srgbClr val="404040"/>
                </a:solidFill>
              </a:rPr>
              <a:t>Learning Theories: An Educational Perspective </a:t>
            </a:r>
            <a:r>
              <a:rPr lang="en-US" sz="1400" i="1" dirty="0" smtClean="0">
                <a:solidFill>
                  <a:srgbClr val="404040"/>
                </a:solidFill>
              </a:rPr>
              <a:t/>
            </a:r>
            <a:br>
              <a:rPr lang="en-US" sz="1400" i="1" dirty="0" smtClean="0">
                <a:solidFill>
                  <a:srgbClr val="404040"/>
                </a:solidFill>
              </a:rPr>
            </a:br>
            <a:r>
              <a:rPr lang="en-US" sz="1400" i="1" dirty="0" smtClean="0">
                <a:solidFill>
                  <a:srgbClr val="404040"/>
                </a:solidFill>
              </a:rPr>
              <a:t>          </a:t>
            </a:r>
            <a:r>
              <a:rPr lang="en-US" sz="1400" dirty="0" smtClean="0">
                <a:solidFill>
                  <a:srgbClr val="404040"/>
                </a:solidFill>
              </a:rPr>
              <a:t>(</a:t>
            </a:r>
            <a:r>
              <a:rPr lang="en-US" sz="1400" dirty="0">
                <a:solidFill>
                  <a:srgbClr val="404040"/>
                </a:solidFill>
              </a:rPr>
              <a:t>pp. 234-277)</a:t>
            </a:r>
            <a:r>
              <a:rPr lang="en-US" sz="1400" i="1" dirty="0">
                <a:solidFill>
                  <a:srgbClr val="404040"/>
                </a:solidFill>
              </a:rPr>
              <a:t>. </a:t>
            </a:r>
            <a:r>
              <a:rPr lang="en-US" sz="1400" dirty="0">
                <a:solidFill>
                  <a:srgbClr val="404040"/>
                </a:solidFill>
              </a:rPr>
              <a:t>Fifth Edition. Upper Saddle River: Pearson, </a:t>
            </a:r>
            <a:r>
              <a:rPr lang="en-US" sz="1400" dirty="0" err="1">
                <a:solidFill>
                  <a:srgbClr val="404040"/>
                </a:solidFill>
              </a:rPr>
              <a:t>Perrill</a:t>
            </a:r>
            <a:r>
              <a:rPr lang="en-US" sz="1400" dirty="0">
                <a:solidFill>
                  <a:srgbClr val="404040"/>
                </a:solidFill>
              </a:rPr>
              <a:t> Prentice Hall.</a:t>
            </a:r>
            <a:r>
              <a:rPr lang="en-AU" sz="1400" dirty="0">
                <a:solidFill>
                  <a:srgbClr val="404040"/>
                </a:solidFill>
              </a:rPr>
              <a:t/>
            </a:r>
            <a:br>
              <a:rPr lang="en-AU" sz="1400" dirty="0">
                <a:solidFill>
                  <a:srgbClr val="404040"/>
                </a:solidFill>
              </a:rPr>
            </a:br>
            <a:r>
              <a:rPr lang="en-AU" sz="1400" dirty="0">
                <a:solidFill>
                  <a:srgbClr val="404040"/>
                </a:solidFill>
              </a:rPr>
              <a:t/>
            </a:r>
            <a:br>
              <a:rPr lang="en-AU" sz="1400" dirty="0">
                <a:solidFill>
                  <a:srgbClr val="404040"/>
                </a:solidFill>
              </a:rPr>
            </a:br>
            <a:r>
              <a:rPr lang="en-AU" sz="1400" dirty="0">
                <a:solidFill>
                  <a:srgbClr val="404040"/>
                </a:solidFill>
              </a:rPr>
              <a:t>Victorian Curriculum and Assessment Authority. (2014). Visual Arts: Structure. </a:t>
            </a:r>
            <a:r>
              <a:rPr lang="en-AU" sz="1400" dirty="0" smtClean="0">
                <a:solidFill>
                  <a:srgbClr val="404040"/>
                </a:solidFill>
              </a:rPr>
              <a:t>Retrieved from </a:t>
            </a:r>
            <a:r>
              <a:rPr lang="en-US" sz="1400" u="sng" dirty="0" smtClean="0">
                <a:solidFill>
                  <a:srgbClr val="404040"/>
                </a:solidFill>
                <a:hlinkClick r:id="rId2"/>
              </a:rPr>
              <a:t>http</a:t>
            </a:r>
            <a:r>
              <a:rPr lang="en-US" sz="1400" u="sng" dirty="0">
                <a:solidFill>
                  <a:srgbClr val="404040"/>
                </a:solidFill>
                <a:hlinkClick r:id="rId2"/>
              </a:rPr>
              <a:t>://victoriancurriculum.vcaa.vic.edu.au/thearts/visualarts/introduction/structure</a:t>
            </a:r>
            <a:r>
              <a:rPr lang="en-US" sz="1400" u="sng" dirty="0">
                <a:solidFill>
                  <a:srgbClr val="404040"/>
                </a:solidFill>
              </a:rPr>
              <a:t/>
            </a:r>
            <a:br>
              <a:rPr lang="en-US" sz="1400" u="sng" dirty="0">
                <a:solidFill>
                  <a:srgbClr val="404040"/>
                </a:solidFill>
              </a:rPr>
            </a:br>
            <a:r>
              <a:rPr lang="en-US" sz="1400" u="sng" dirty="0" smtClean="0">
                <a:solidFill>
                  <a:srgbClr val="404040"/>
                </a:solidFill>
              </a:rPr>
              <a:t> </a:t>
            </a:r>
            <a:r>
              <a:rPr lang="en-AU" sz="1400" dirty="0">
                <a:solidFill>
                  <a:srgbClr val="404040"/>
                </a:solidFill>
              </a:rPr>
              <a:t/>
            </a:r>
            <a:br>
              <a:rPr lang="en-AU" sz="1400" dirty="0">
                <a:solidFill>
                  <a:srgbClr val="404040"/>
                </a:solidFill>
              </a:rPr>
            </a:br>
            <a:r>
              <a:rPr lang="en-AU" sz="1400" dirty="0" err="1">
                <a:solidFill>
                  <a:srgbClr val="404040"/>
                </a:solidFill>
              </a:rPr>
              <a:t>Wubbolding</a:t>
            </a:r>
            <a:r>
              <a:rPr lang="en-AU" sz="1400" dirty="0">
                <a:solidFill>
                  <a:srgbClr val="404040"/>
                </a:solidFill>
              </a:rPr>
              <a:t>, R. (2007) </a:t>
            </a:r>
            <a:r>
              <a:rPr lang="en-AU" sz="1400" dirty="0" err="1">
                <a:solidFill>
                  <a:srgbClr val="404040"/>
                </a:solidFill>
              </a:rPr>
              <a:t>Glasser</a:t>
            </a:r>
            <a:r>
              <a:rPr lang="en-AU" sz="1400" dirty="0">
                <a:solidFill>
                  <a:srgbClr val="404040"/>
                </a:solidFill>
              </a:rPr>
              <a:t> Quality School. Group Dynamics: Theory, Research and </a:t>
            </a:r>
            <a:r>
              <a:rPr lang="en-AU" sz="1400" dirty="0" smtClean="0">
                <a:solidFill>
                  <a:srgbClr val="404040"/>
                </a:solidFill>
              </a:rPr>
              <a:t/>
            </a:r>
            <a:br>
              <a:rPr lang="en-AU" sz="1400" dirty="0" smtClean="0">
                <a:solidFill>
                  <a:srgbClr val="404040"/>
                </a:solidFill>
              </a:rPr>
            </a:br>
            <a:r>
              <a:rPr lang="en-AU" sz="1400" dirty="0" smtClean="0">
                <a:solidFill>
                  <a:srgbClr val="404040"/>
                </a:solidFill>
              </a:rPr>
              <a:t>          Practice</a:t>
            </a:r>
            <a:r>
              <a:rPr lang="en-AU" sz="1400" dirty="0">
                <a:solidFill>
                  <a:srgbClr val="404040"/>
                </a:solidFill>
              </a:rPr>
              <a:t>. </a:t>
            </a:r>
            <a:r>
              <a:rPr lang="en-AU" sz="1400" i="1" dirty="0">
                <a:solidFill>
                  <a:srgbClr val="404040"/>
                </a:solidFill>
              </a:rPr>
              <a:t>American Psychological Association. </a:t>
            </a:r>
            <a:r>
              <a:rPr lang="en-AU" sz="1400" dirty="0">
                <a:solidFill>
                  <a:srgbClr val="404040"/>
                </a:solidFill>
              </a:rPr>
              <a:t>11, 4, 253-261. </a:t>
            </a:r>
            <a:r>
              <a:rPr lang="en-US" sz="1400" dirty="0">
                <a:solidFill>
                  <a:srgbClr val="404040"/>
                </a:solidFill>
              </a:rPr>
              <a:t/>
            </a:r>
            <a:br>
              <a:rPr lang="en-US" sz="1400" dirty="0">
                <a:solidFill>
                  <a:srgbClr val="404040"/>
                </a:solidFill>
              </a:rPr>
            </a:br>
            <a:endParaRPr lang="en-US" sz="1400" dirty="0">
              <a:solidFill>
                <a:srgbClr val="404040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1400" dirty="0">
              <a:solidFill>
                <a:srgbClr val="40404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25780"/>
            <a:ext cx="8192114" cy="737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FF6600"/>
                </a:solidFill>
                <a:latin typeface="Arial Rounded MT Bold"/>
                <a:cs typeface="Arial Rounded MT Bold"/>
              </a:rPr>
              <a:t>REFERENCES</a:t>
            </a:r>
            <a:r>
              <a:rPr lang="en-US" sz="3200" b="1" dirty="0" smtClean="0">
                <a:solidFill>
                  <a:srgbClr val="FF6600"/>
                </a:solidFill>
                <a:latin typeface="Arial Rounded MT Bold"/>
                <a:cs typeface="Arial Rounded MT Bold"/>
              </a:rPr>
              <a:t>:</a:t>
            </a:r>
            <a:r>
              <a:rPr lang="en-US" sz="2800" b="1" dirty="0" smtClean="0">
                <a:solidFill>
                  <a:srgbClr val="FF6600"/>
                </a:solidFill>
                <a:latin typeface="Arial Rounded MT Bold"/>
                <a:cs typeface="Arial Rounded MT Bold"/>
              </a:rPr>
              <a:t> </a:t>
            </a:r>
            <a:endParaRPr lang="en-US" sz="4000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0544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3917</TotalTime>
  <Words>307</Words>
  <Application>Microsoft Macintosh PowerPoint</Application>
  <PresentationFormat>On-screen Show (4:3)</PresentationFormat>
  <Paragraphs>105</Paragraphs>
  <Slides>8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RMIT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CPE</dc:title>
  <dc:creator>Lauren Bardin</dc:creator>
  <cp:lastModifiedBy>Lauren Bardin</cp:lastModifiedBy>
  <cp:revision>519</cp:revision>
  <cp:lastPrinted>2016-05-25T11:39:33Z</cp:lastPrinted>
  <dcterms:created xsi:type="dcterms:W3CDTF">2016-05-19T00:17:21Z</dcterms:created>
  <dcterms:modified xsi:type="dcterms:W3CDTF">2016-05-25T12:41:03Z</dcterms:modified>
</cp:coreProperties>
</file>