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7: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2" name="Google Shape;82;p7: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17: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3" name="Google Shape;133;p17: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8: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9" name="Google Shape;139;p18: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19: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45" name="Google Shape;145;p19: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p20: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1" name="Google Shape;151;p20: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21: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57" name="Google Shape;157;p21: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22: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3" name="Google Shape;163;p22: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23: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9" name="Google Shape;169;p23: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24: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5" name="Google Shape;175;p24: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25: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1" name="Google Shape;181;p25: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26: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87" name="Google Shape;187;p26: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p9: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8" name="Google Shape;88;p9: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27: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2" name="Google Shape;192;p27: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28: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98" name="Google Shape;198;p28: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29: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4" name="Google Shape;204;p29: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30: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0" name="Google Shape;210;p30: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31: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6" name="Google Shape;216;p31: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32: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2" name="Google Shape;222;p32: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33: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28" name="Google Shape;228;p33: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34: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4" name="Google Shape;234;p34: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p35: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 name="Google Shape;240;p35: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36: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Google Shape;246;p36: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10: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4" name="Google Shape;94;p10: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11: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 name="Google Shape;100;p11: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13: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Google Shape;106;p13: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2: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2" name="Google Shape;112;p12: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14: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8" name="Google Shape;118;p14: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15: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4" name="Google Shape;124;p15: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p16:notes"/>
          <p:cNvSpPr txBox="1"/>
          <p:nvPr>
            <p:ph idx="1" type="body"/>
          </p:nvPr>
        </p:nvSpPr>
        <p:spPr>
          <a:xfrm>
            <a:off x="679750" y="4715125"/>
            <a:ext cx="5438125" cy="4466975"/>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8" name="Google Shape;128;p16:notes"/>
          <p:cNvSpPr/>
          <p:nvPr>
            <p:ph idx="2" type="sldImg"/>
          </p:nvPr>
        </p:nvSpPr>
        <p:spPr>
          <a:xfrm>
            <a:off x="1133150" y="744475"/>
            <a:ext cx="4532000" cy="3722475"/>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0" name="Google Shape;70;p11"/>
          <p:cNvSpPr txBox="1"/>
          <p:nvPr>
            <p:ph idx="1" type="body"/>
          </p:nvPr>
        </p:nvSpPr>
        <p:spPr>
          <a:xfrm rot="5400000">
            <a:off x="2309018" y="-251619"/>
            <a:ext cx="4525963"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7" y="2171700"/>
            <a:ext cx="5851525" cy="20574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6" name="Google Shape;76;p12"/>
          <p:cNvSpPr txBox="1"/>
          <p:nvPr>
            <p:ph idx="1" type="body"/>
          </p:nvPr>
        </p:nvSpPr>
        <p:spPr>
          <a:xfrm rot="5400000">
            <a:off x="541338" y="190501"/>
            <a:ext cx="5851525"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9" name="Google Shape;19;p3"/>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3"/>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3"/>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4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25" name="Google Shape;25;p4"/>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32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2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24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2000"/>
              <a:buFont typeface="Arial"/>
              <a:buNone/>
              <a:defRPr b="0" i="0" sz="1400" u="none" cap="none" strike="noStrike">
                <a:solidFill>
                  <a:srgbClr val="888888"/>
                </a:solidFill>
                <a:latin typeface="Calibri"/>
                <a:ea typeface="Calibri"/>
                <a:cs typeface="Calibri"/>
                <a:sym typeface="Calibri"/>
              </a:defRPr>
            </a:lvl9pPr>
          </a:lstStyle>
          <a:p/>
        </p:txBody>
      </p:sp>
      <p:sp>
        <p:nvSpPr>
          <p:cNvPr id="26" name="Google Shape;26;p4"/>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4"/>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5"/>
          <p:cNvSpPr txBox="1"/>
          <p:nvPr>
            <p:ph idx="1" type="body"/>
          </p:nvPr>
        </p:nvSpPr>
        <p:spPr>
          <a:xfrm>
            <a:off x="457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2" type="body"/>
          </p:nvPr>
        </p:nvSpPr>
        <p:spPr>
          <a:xfrm>
            <a:off x="4648200" y="1600200"/>
            <a:ext cx="4038600" cy="452596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8" name="Google Shape;38;p6"/>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39" name="Google Shape;39;p6"/>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0" name="Google Shape;40;p6"/>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32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8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24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2000"/>
              <a:buFont typeface="Arial"/>
              <a:buNone/>
              <a:defRPr b="1" i="0" sz="1600" u="none" cap="none" strike="noStrike">
                <a:solidFill>
                  <a:schemeClr val="dk1"/>
                </a:solidFill>
                <a:latin typeface="Calibri"/>
                <a:ea typeface="Calibri"/>
                <a:cs typeface="Calibri"/>
                <a:sym typeface="Calibri"/>
              </a:defRPr>
            </a:lvl9pPr>
          </a:lstStyle>
          <a:p/>
        </p:txBody>
      </p:sp>
      <p:sp>
        <p:nvSpPr>
          <p:cNvPr id="41" name="Google Shape;41;p6"/>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47" name="Google Shape;47;p7"/>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lstStyle>
            <a:lvl1pPr indent="0" lvl="0" marL="0" marR="0" rtl="0" algn="l">
              <a:spcBef>
                <a:spcPts val="0"/>
              </a:spcBef>
              <a:spcAft>
                <a:spcPts val="0"/>
              </a:spcAft>
              <a:buClr>
                <a:schemeClr val="dk1"/>
              </a:buClr>
              <a:buSzPts val="1400"/>
              <a:buFont typeface="Calibri"/>
              <a:buNone/>
              <a:defRPr b="1" i="0" sz="20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63" name="Google Shape;63;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lstStyle>
            <a:lvl1pPr indent="0" lvl="0" marL="0" marR="0" rtl="0" algn="l">
              <a:spcBef>
                <a:spcPts val="640"/>
              </a:spcBef>
              <a:spcAft>
                <a:spcPts val="0"/>
              </a:spcAft>
              <a:buClr>
                <a:schemeClr val="dk1"/>
              </a:buClr>
              <a:buSzPts val="14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14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1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32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28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24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20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sz="1200">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Clr>
                <a:schemeClr val="dk1"/>
              </a:buClr>
              <a:buSzPts val="1400"/>
              <a:buFont typeface="Calibri"/>
              <a:buNone/>
              <a:defRPr b="0" i="0" sz="4400" u="none" cap="none" strike="noStrike">
                <a:solidFill>
                  <a:schemeClr val="dk1"/>
                </a:solidFill>
                <a:latin typeface="Calibri"/>
                <a:ea typeface="Calibri"/>
                <a:cs typeface="Calibri"/>
                <a:sym typeface="Calibri"/>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91425" lIns="91425" spcFirstLastPara="1" rIns="91425" wrap="square" tIns="91425"/>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91425" lIns="91425" spcFirstLastPara="1" rIns="91425" wrap="square" tIns="91425"/>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8.jpg"/><Relationship Id="rId4" Type="http://schemas.openxmlformats.org/officeDocument/2006/relationships/image" Target="../media/image25.jpg"/><Relationship Id="rId5" Type="http://schemas.openxmlformats.org/officeDocument/2006/relationships/image" Target="../media/image2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3"/>
          <p:cNvSpPr txBox="1"/>
          <p:nvPr/>
        </p:nvSpPr>
        <p:spPr>
          <a:xfrm>
            <a:off x="2402552" y="366251"/>
            <a:ext cx="470213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descr="color_wheel.jpg" id="85" name="Google Shape;85;p13"/>
          <p:cNvPicPr preferRelativeResize="0"/>
          <p:nvPr/>
        </p:nvPicPr>
        <p:blipFill>
          <a:blip r:embed="rId3">
            <a:alphaModFix/>
          </a:blip>
          <a:stretch>
            <a:fillRect/>
          </a:stretch>
        </p:blipFill>
        <p:spPr>
          <a:xfrm>
            <a:off x="645825" y="425425"/>
            <a:ext cx="7546875" cy="6289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2"/>
          <p:cNvSpPr txBox="1"/>
          <p:nvPr/>
        </p:nvSpPr>
        <p:spPr>
          <a:xfrm>
            <a:off x="2762146" y="228634"/>
            <a:ext cx="4475227" cy="12311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Henri Matisse, paper cut out collage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enri Matisse cut out.jpg" id="136" name="Google Shape;136;p22"/>
          <p:cNvPicPr preferRelativeResize="0"/>
          <p:nvPr/>
        </p:nvPicPr>
        <p:blipFill rotWithShape="1">
          <a:blip r:embed="rId3">
            <a:alphaModFix/>
          </a:blip>
          <a:srcRect b="0" l="0" r="0" t="0"/>
          <a:stretch/>
        </p:blipFill>
        <p:spPr>
          <a:xfrm>
            <a:off x="1242622" y="844187"/>
            <a:ext cx="7223513" cy="54391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3"/>
          <p:cNvSpPr txBox="1"/>
          <p:nvPr/>
        </p:nvSpPr>
        <p:spPr>
          <a:xfrm>
            <a:off x="440463" y="549212"/>
            <a:ext cx="4130102" cy="51706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Henri Matisse dies in 1954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Henri’s daughter, Marguerite, was a member of the French Resistance during World War 2. She was captured and was sent to the Ravensbruck concentration camp. Luckily, she managed to escape from the train.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Matisse died of heart failure in 1954.</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He was 84.</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Matisse’s son, Pierre, opened a gallery in New York. He exhibited the work of many great modern artists (in addition to the work of his father), such as: Joan Miro, Alberto Giacometti and Marc Chagall.</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enri_matisse v2.jpg" id="142" name="Google Shape;142;p23"/>
          <p:cNvPicPr preferRelativeResize="0"/>
          <p:nvPr/>
        </p:nvPicPr>
        <p:blipFill rotWithShape="1">
          <a:blip r:embed="rId3">
            <a:alphaModFix/>
          </a:blip>
          <a:srcRect b="0" l="0" r="0" t="0"/>
          <a:stretch/>
        </p:blipFill>
        <p:spPr>
          <a:xfrm>
            <a:off x="4570565" y="698409"/>
            <a:ext cx="4383960" cy="50214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4"/>
          <p:cNvSpPr txBox="1"/>
          <p:nvPr/>
        </p:nvSpPr>
        <p:spPr>
          <a:xfrm>
            <a:off x="1521616" y="265034"/>
            <a:ext cx="7047487"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Henri Matisse was also very good at drawing,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here are some examples of his still life drawing work</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ccurate Proportion Matisse Drawing.jpg" id="148" name="Google Shape;148;p24"/>
          <p:cNvPicPr preferRelativeResize="0"/>
          <p:nvPr/>
        </p:nvPicPr>
        <p:blipFill rotWithShape="1">
          <a:blip r:embed="rId3">
            <a:alphaModFix/>
          </a:blip>
          <a:srcRect b="0" l="0" r="0" t="0"/>
          <a:stretch/>
        </p:blipFill>
        <p:spPr>
          <a:xfrm>
            <a:off x="491226" y="1165225"/>
            <a:ext cx="8077877" cy="55282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5"/>
          <p:cNvSpPr txBox="1"/>
          <p:nvPr/>
        </p:nvSpPr>
        <p:spPr>
          <a:xfrm>
            <a:off x="1521616" y="265034"/>
            <a:ext cx="7047487"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Example of Henri Matisse’s still life drawing work.</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matisse bouquet with hellebores.jpg" id="154" name="Google Shape;154;p25"/>
          <p:cNvPicPr preferRelativeResize="0"/>
          <p:nvPr/>
        </p:nvPicPr>
        <p:blipFill rotWithShape="1">
          <a:blip r:embed="rId3">
            <a:alphaModFix/>
          </a:blip>
          <a:srcRect b="0" l="0" r="0" t="0"/>
          <a:stretch/>
        </p:blipFill>
        <p:spPr>
          <a:xfrm>
            <a:off x="2328380" y="742003"/>
            <a:ext cx="4810632" cy="59667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6"/>
          <p:cNvSpPr txBox="1"/>
          <p:nvPr/>
        </p:nvSpPr>
        <p:spPr>
          <a:xfrm>
            <a:off x="435080" y="265034"/>
            <a:ext cx="8454634" cy="13542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Example of Henri Matisse’s still life drawing work.</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This drawing was made in 1941 and is called “Still Life with Pumpkin” and recently sold at auction for $180,000.</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enri matisse still life with pumpkin 1941 $180,000 v2.jpg" id="160" name="Google Shape;160;p26"/>
          <p:cNvPicPr preferRelativeResize="0"/>
          <p:nvPr/>
        </p:nvPicPr>
        <p:blipFill rotWithShape="1">
          <a:blip r:embed="rId3">
            <a:alphaModFix/>
          </a:blip>
          <a:srcRect b="0" l="0" r="0" t="0"/>
          <a:stretch/>
        </p:blipFill>
        <p:spPr>
          <a:xfrm>
            <a:off x="983014" y="1352199"/>
            <a:ext cx="6661721" cy="527854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7"/>
          <p:cNvSpPr txBox="1"/>
          <p:nvPr/>
        </p:nvSpPr>
        <p:spPr>
          <a:xfrm>
            <a:off x="1447735" y="171106"/>
            <a:ext cx="6743826" cy="18774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Now it is your turn to make a painting in the style of Henri Matisse’s mid life painting style. Here are some examples of  paintings done by students who are the same age as you.</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G_0080.JPG" id="166" name="Google Shape;166;p27"/>
          <p:cNvPicPr preferRelativeResize="0"/>
          <p:nvPr/>
        </p:nvPicPr>
        <p:blipFill rotWithShape="1">
          <a:blip r:embed="rId3">
            <a:alphaModFix/>
          </a:blip>
          <a:srcRect b="0" l="0" r="0" t="0"/>
          <a:stretch/>
        </p:blipFill>
        <p:spPr>
          <a:xfrm>
            <a:off x="981240" y="1262126"/>
            <a:ext cx="7210321" cy="54077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8"/>
          <p:cNvSpPr txBox="1"/>
          <p:nvPr/>
        </p:nvSpPr>
        <p:spPr>
          <a:xfrm>
            <a:off x="1447735" y="171106"/>
            <a:ext cx="6743826" cy="12618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Matisse inspired painting made by a student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G_0074.JPG" id="172" name="Google Shape;172;p28"/>
          <p:cNvPicPr preferRelativeResize="0"/>
          <p:nvPr/>
        </p:nvPicPr>
        <p:blipFill rotWithShape="1">
          <a:blip r:embed="rId3">
            <a:alphaModFix/>
          </a:blip>
          <a:srcRect b="0" l="0" r="0" t="0"/>
          <a:stretch/>
        </p:blipFill>
        <p:spPr>
          <a:xfrm>
            <a:off x="611279" y="767952"/>
            <a:ext cx="7824481" cy="586836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9"/>
          <p:cNvSpPr txBox="1"/>
          <p:nvPr/>
        </p:nvSpPr>
        <p:spPr>
          <a:xfrm>
            <a:off x="1447735" y="171106"/>
            <a:ext cx="6743826" cy="12618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Matisse inspired painting made by a student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G_0081.JPG" id="178" name="Google Shape;178;p29"/>
          <p:cNvPicPr preferRelativeResize="0"/>
          <p:nvPr/>
        </p:nvPicPr>
        <p:blipFill rotWithShape="1">
          <a:blip r:embed="rId3">
            <a:alphaModFix/>
          </a:blip>
          <a:srcRect b="0" l="0" r="0" t="0"/>
          <a:stretch/>
        </p:blipFill>
        <p:spPr>
          <a:xfrm>
            <a:off x="649374" y="633428"/>
            <a:ext cx="8028988" cy="60217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0"/>
          <p:cNvSpPr txBox="1"/>
          <p:nvPr/>
        </p:nvSpPr>
        <p:spPr>
          <a:xfrm>
            <a:off x="1447735" y="171106"/>
            <a:ext cx="6743826" cy="12618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Matisse inspired painting made by a student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G_0076.JPG" id="184" name="Google Shape;184;p30"/>
          <p:cNvPicPr preferRelativeResize="0"/>
          <p:nvPr/>
        </p:nvPicPr>
        <p:blipFill rotWithShape="1">
          <a:blip r:embed="rId3">
            <a:alphaModFix/>
          </a:blip>
          <a:srcRect b="0" l="0" r="0" t="0"/>
          <a:stretch/>
        </p:blipFill>
        <p:spPr>
          <a:xfrm>
            <a:off x="536533" y="743726"/>
            <a:ext cx="7998249" cy="59986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31"/>
          <p:cNvSpPr txBox="1"/>
          <p:nvPr/>
        </p:nvSpPr>
        <p:spPr>
          <a:xfrm>
            <a:off x="343221" y="1152911"/>
            <a:ext cx="8606285"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How to get started on your Matisse inspired painting</a:t>
            </a:r>
            <a:r>
              <a:rPr lang="en-US" sz="20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Your painting must show the following skills: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(You will be graded on the following 7 elements.)</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Accurately drawn ovals </a:t>
            </a:r>
            <a:endParaRPr/>
          </a:p>
          <a:p>
            <a:pPr indent="-457200" lvl="0" marL="4572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Accurately drawn symmetry of objects </a:t>
            </a:r>
            <a:endParaRPr/>
          </a:p>
          <a:p>
            <a:pPr indent="-457200" lvl="0" marL="4572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Accurate proportion and shape of objects</a:t>
            </a:r>
            <a:endParaRPr/>
          </a:p>
          <a:p>
            <a:pPr indent="-457200" lvl="0" marL="4572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Accurately painted objects showing light and shade</a:t>
            </a:r>
            <a:endParaRPr/>
          </a:p>
          <a:p>
            <a:pPr indent="-457200" lvl="0" marL="4572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Accurate reflection and texture details on objects</a:t>
            </a:r>
            <a:endParaRPr/>
          </a:p>
          <a:p>
            <a:pPr indent="-457200" lvl="0" marL="4572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Background patterns simplified</a:t>
            </a:r>
            <a:endParaRPr/>
          </a:p>
          <a:p>
            <a:pPr indent="-457200" lvl="0" marL="457200" marR="0" rtl="0" algn="l">
              <a:spcBef>
                <a:spcPts val="0"/>
              </a:spcBef>
              <a:spcAft>
                <a:spcPts val="0"/>
              </a:spcAft>
              <a:buClr>
                <a:schemeClr val="dk1"/>
              </a:buClr>
              <a:buSzPts val="2000"/>
              <a:buFont typeface="Calibri"/>
              <a:buAutoNum type="arabicPeriod"/>
            </a:pPr>
            <a:r>
              <a:rPr lang="en-US" sz="2000">
                <a:solidFill>
                  <a:schemeClr val="dk1"/>
                </a:solidFill>
                <a:latin typeface="Calibri"/>
                <a:ea typeface="Calibri"/>
                <a:cs typeface="Calibri"/>
                <a:sym typeface="Calibri"/>
              </a:rPr>
              <a:t>Background patterns painted using complementary colours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4"/>
          <p:cNvSpPr txBox="1"/>
          <p:nvPr/>
        </p:nvSpPr>
        <p:spPr>
          <a:xfrm>
            <a:off x="2276705" y="196383"/>
            <a:ext cx="536570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olour mixing sums.jpg" id="91" name="Google Shape;91;p14"/>
          <p:cNvPicPr preferRelativeResize="0"/>
          <p:nvPr/>
        </p:nvPicPr>
        <p:blipFill>
          <a:blip r:embed="rId3">
            <a:alphaModFix/>
          </a:blip>
          <a:stretch>
            <a:fillRect/>
          </a:stretch>
        </p:blipFill>
        <p:spPr>
          <a:xfrm>
            <a:off x="1168625" y="573625"/>
            <a:ext cx="7160575" cy="6007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2"/>
          <p:cNvSpPr txBox="1"/>
          <p:nvPr/>
        </p:nvSpPr>
        <p:spPr>
          <a:xfrm>
            <a:off x="343222" y="614302"/>
            <a:ext cx="8101678" cy="23698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How to get started on your Matisse inspired painting</a:t>
            </a:r>
            <a:r>
              <a:rPr lang="en-US" sz="20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Step one – Arranging the objects</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First arrange (COMPOSE) 4 overlapping objects on a table with the patterned table cloth  as a background. You will need to choose one tall bottle and then 3 other items such as cups, bowls and pots to make a strong COMPOSITION.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G_0074.JPG" id="195" name="Google Shape;195;p32"/>
          <p:cNvPicPr preferRelativeResize="0"/>
          <p:nvPr/>
        </p:nvPicPr>
        <p:blipFill rotWithShape="1">
          <a:blip r:embed="rId3">
            <a:alphaModFix/>
          </a:blip>
          <a:srcRect b="0" l="0" r="0" t="0"/>
          <a:stretch/>
        </p:blipFill>
        <p:spPr>
          <a:xfrm>
            <a:off x="2038808" y="2559285"/>
            <a:ext cx="5469832" cy="41023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3"/>
          <p:cNvSpPr txBox="1"/>
          <p:nvPr/>
        </p:nvSpPr>
        <p:spPr>
          <a:xfrm>
            <a:off x="343222" y="614302"/>
            <a:ext cx="8101678"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How to get started on your Matisse inspired painting</a:t>
            </a:r>
            <a:r>
              <a:rPr lang="en-US" sz="20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Step two – Line Drawing of objects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still_life_oil_pastel_54.jpg" id="201" name="Google Shape;201;p33"/>
          <p:cNvPicPr preferRelativeResize="0"/>
          <p:nvPr/>
        </p:nvPicPr>
        <p:blipFill rotWithShape="1">
          <a:blip r:embed="rId3">
            <a:alphaModFix/>
          </a:blip>
          <a:srcRect b="0" l="0" r="0" t="0"/>
          <a:stretch/>
        </p:blipFill>
        <p:spPr>
          <a:xfrm>
            <a:off x="1975018" y="1428749"/>
            <a:ext cx="4740688" cy="519994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4"/>
          <p:cNvSpPr txBox="1"/>
          <p:nvPr/>
        </p:nvSpPr>
        <p:spPr>
          <a:xfrm>
            <a:off x="343222" y="614302"/>
            <a:ext cx="8101678"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How to get started on your Matisse inspired painting</a:t>
            </a:r>
            <a:r>
              <a:rPr lang="en-US" sz="20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Step two – Line Drawing of objects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69473-Ex_1_v1_resize.jpg" id="207" name="Google Shape;207;p34"/>
          <p:cNvPicPr preferRelativeResize="0"/>
          <p:nvPr/>
        </p:nvPicPr>
        <p:blipFill rotWithShape="1">
          <a:blip r:embed="rId3">
            <a:alphaModFix/>
          </a:blip>
          <a:srcRect b="0" l="0" r="0" t="0"/>
          <a:stretch/>
        </p:blipFill>
        <p:spPr>
          <a:xfrm>
            <a:off x="1706998" y="1481410"/>
            <a:ext cx="5857760" cy="47106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35"/>
          <p:cNvSpPr txBox="1"/>
          <p:nvPr/>
        </p:nvSpPr>
        <p:spPr>
          <a:xfrm>
            <a:off x="343222" y="614302"/>
            <a:ext cx="8386052" cy="14465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How to get started on your Matisse inspired painting</a:t>
            </a:r>
            <a:r>
              <a:rPr lang="en-US" sz="20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Step three – Add your line drawing of the background patterns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7164406236_cb7abaaea4.jpg" id="213" name="Google Shape;213;p35"/>
          <p:cNvPicPr preferRelativeResize="0"/>
          <p:nvPr/>
        </p:nvPicPr>
        <p:blipFill rotWithShape="1">
          <a:blip r:embed="rId3">
            <a:alphaModFix/>
          </a:blip>
          <a:srcRect b="0" l="0" r="0" t="0"/>
          <a:stretch/>
        </p:blipFill>
        <p:spPr>
          <a:xfrm>
            <a:off x="1459447" y="1800941"/>
            <a:ext cx="6350000" cy="4597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36"/>
          <p:cNvSpPr txBox="1"/>
          <p:nvPr/>
        </p:nvSpPr>
        <p:spPr>
          <a:xfrm>
            <a:off x="343222" y="614302"/>
            <a:ext cx="8800778" cy="13849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How to get started on your Matisse inspired painting</a:t>
            </a:r>
            <a:r>
              <a:rPr lang="en-US" sz="20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Step four: Paint the objects realistically showing shadow, highlights and reflections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G_0074 paint objects.jpg" id="219" name="Google Shape;219;p36"/>
          <p:cNvPicPr preferRelativeResize="0"/>
          <p:nvPr/>
        </p:nvPicPr>
        <p:blipFill rotWithShape="1">
          <a:blip r:embed="rId3">
            <a:alphaModFix/>
          </a:blip>
          <a:srcRect b="0" l="0" r="0" t="0"/>
          <a:stretch/>
        </p:blipFill>
        <p:spPr>
          <a:xfrm>
            <a:off x="1295692" y="1716705"/>
            <a:ext cx="6473450" cy="485508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37"/>
          <p:cNvSpPr txBox="1"/>
          <p:nvPr/>
        </p:nvSpPr>
        <p:spPr>
          <a:xfrm>
            <a:off x="343222" y="614302"/>
            <a:ext cx="8386052" cy="200054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How to get started on your Matisse inspired painting</a:t>
            </a:r>
            <a:r>
              <a:rPr lang="en-US" sz="20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Step five: Chose your </a:t>
            </a:r>
            <a:r>
              <a:rPr b="1" lang="en-US" sz="2000">
                <a:solidFill>
                  <a:schemeClr val="dk1"/>
                </a:solidFill>
                <a:latin typeface="Calibri"/>
                <a:ea typeface="Calibri"/>
                <a:cs typeface="Calibri"/>
                <a:sym typeface="Calibri"/>
              </a:rPr>
              <a:t>complementary colours </a:t>
            </a:r>
            <a:r>
              <a:rPr lang="en-US" sz="2000">
                <a:solidFill>
                  <a:schemeClr val="dk1"/>
                </a:solidFill>
                <a:latin typeface="Calibri"/>
                <a:ea typeface="Calibri"/>
                <a:cs typeface="Calibri"/>
                <a:sym typeface="Calibri"/>
              </a:rPr>
              <a:t>for the background patterns.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Red is complementary to green, blue is complementary to orange &amp;</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Yellow is complementary to purple.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omplementary colourwheel01.jpg" id="225" name="Google Shape;225;p37"/>
          <p:cNvPicPr preferRelativeResize="0"/>
          <p:nvPr/>
        </p:nvPicPr>
        <p:blipFill rotWithShape="1">
          <a:blip r:embed="rId3">
            <a:alphaModFix/>
          </a:blip>
          <a:srcRect b="0" l="0" r="0" t="0"/>
          <a:stretch/>
        </p:blipFill>
        <p:spPr>
          <a:xfrm>
            <a:off x="2147393" y="2162523"/>
            <a:ext cx="4625428" cy="448224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8"/>
          <p:cNvSpPr txBox="1"/>
          <p:nvPr/>
        </p:nvSpPr>
        <p:spPr>
          <a:xfrm>
            <a:off x="423307" y="257686"/>
            <a:ext cx="8363169" cy="15696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Henri Matisse used complementary colour pairs in his paintings to make his pictures dazzle with colour.    In this painting he places the complementary colours yellow and purple next to each other.</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enri_matisse041024.jpg" id="231" name="Google Shape;231;p38"/>
          <p:cNvPicPr preferRelativeResize="0"/>
          <p:nvPr/>
        </p:nvPicPr>
        <p:blipFill rotWithShape="1">
          <a:blip r:embed="rId3">
            <a:alphaModFix/>
          </a:blip>
          <a:srcRect b="0" l="0" r="0" t="0"/>
          <a:stretch/>
        </p:blipFill>
        <p:spPr>
          <a:xfrm>
            <a:off x="2146207" y="1410376"/>
            <a:ext cx="4660745" cy="544762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9"/>
          <p:cNvSpPr txBox="1"/>
          <p:nvPr/>
        </p:nvSpPr>
        <p:spPr>
          <a:xfrm>
            <a:off x="757948" y="614302"/>
            <a:ext cx="7719630"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Matisse’s  used blue and orange complementary colours.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enri Matisse-959536.jpg" id="237" name="Google Shape;237;p39"/>
          <p:cNvPicPr preferRelativeResize="0"/>
          <p:nvPr/>
        </p:nvPicPr>
        <p:blipFill rotWithShape="1">
          <a:blip r:embed="rId3">
            <a:alphaModFix/>
          </a:blip>
          <a:srcRect b="0" l="0" r="0" t="0"/>
          <a:stretch/>
        </p:blipFill>
        <p:spPr>
          <a:xfrm>
            <a:off x="1258481" y="1209928"/>
            <a:ext cx="6635525" cy="54263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0"/>
          <p:cNvSpPr txBox="1"/>
          <p:nvPr/>
        </p:nvSpPr>
        <p:spPr>
          <a:xfrm>
            <a:off x="757948" y="614302"/>
            <a:ext cx="7719630" cy="10156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Matisse’s  used red and green complementary colours.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armony in red 1908.JPG" id="243" name="Google Shape;243;p40"/>
          <p:cNvPicPr preferRelativeResize="0"/>
          <p:nvPr/>
        </p:nvPicPr>
        <p:blipFill rotWithShape="1">
          <a:blip r:embed="rId3">
            <a:alphaModFix/>
          </a:blip>
          <a:srcRect b="0" l="0" r="0" t="0"/>
          <a:stretch/>
        </p:blipFill>
        <p:spPr>
          <a:xfrm>
            <a:off x="1051736" y="1092195"/>
            <a:ext cx="6928192" cy="550584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41"/>
          <p:cNvSpPr txBox="1"/>
          <p:nvPr/>
        </p:nvSpPr>
        <p:spPr>
          <a:xfrm>
            <a:off x="343222" y="192603"/>
            <a:ext cx="8386052" cy="292387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How to get started on your Matisse inspired painting</a:t>
            </a:r>
            <a:r>
              <a:rPr lang="en-US" sz="20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Step five:Paintyour </a:t>
            </a:r>
            <a:r>
              <a:rPr b="1" lang="en-US" sz="2000">
                <a:solidFill>
                  <a:schemeClr val="dk1"/>
                </a:solidFill>
                <a:latin typeface="Calibri"/>
                <a:ea typeface="Calibri"/>
                <a:cs typeface="Calibri"/>
                <a:sym typeface="Calibri"/>
              </a:rPr>
              <a:t>complementary colours</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for the background patterns.</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Red is complementary to Green,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Blue is complementary to Orange  </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Yellow is complementary to Purple.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G_0074.JPG" id="249" name="Google Shape;249;p41"/>
          <p:cNvPicPr preferRelativeResize="0"/>
          <p:nvPr/>
        </p:nvPicPr>
        <p:blipFill rotWithShape="1">
          <a:blip r:embed="rId3">
            <a:alphaModFix/>
          </a:blip>
          <a:srcRect b="0" l="0" r="0" t="0"/>
          <a:stretch/>
        </p:blipFill>
        <p:spPr>
          <a:xfrm>
            <a:off x="0" y="3002719"/>
            <a:ext cx="4628592" cy="3471443"/>
          </a:xfrm>
          <a:prstGeom prst="rect">
            <a:avLst/>
          </a:prstGeom>
          <a:noFill/>
          <a:ln>
            <a:noFill/>
          </a:ln>
        </p:spPr>
      </p:pic>
      <p:pic>
        <p:nvPicPr>
          <p:cNvPr descr="IMG_0078.JPG" id="250" name="Google Shape;250;p41"/>
          <p:cNvPicPr preferRelativeResize="0"/>
          <p:nvPr/>
        </p:nvPicPr>
        <p:blipFill rotWithShape="1">
          <a:blip r:embed="rId4">
            <a:alphaModFix/>
          </a:blip>
          <a:srcRect b="0" l="0" r="0" t="0"/>
          <a:stretch/>
        </p:blipFill>
        <p:spPr>
          <a:xfrm>
            <a:off x="4515410" y="3002719"/>
            <a:ext cx="4628590" cy="3471443"/>
          </a:xfrm>
          <a:prstGeom prst="rect">
            <a:avLst/>
          </a:prstGeom>
          <a:noFill/>
          <a:ln>
            <a:noFill/>
          </a:ln>
        </p:spPr>
      </p:pic>
      <p:pic>
        <p:nvPicPr>
          <p:cNvPr descr="complementary colourwheel01.jpg" id="251" name="Google Shape;251;p41"/>
          <p:cNvPicPr preferRelativeResize="0"/>
          <p:nvPr/>
        </p:nvPicPr>
        <p:blipFill rotWithShape="1">
          <a:blip r:embed="rId5">
            <a:alphaModFix/>
          </a:blip>
          <a:srcRect b="0" l="0" r="0" t="0"/>
          <a:stretch/>
        </p:blipFill>
        <p:spPr>
          <a:xfrm>
            <a:off x="5720360" y="767900"/>
            <a:ext cx="2116537" cy="20510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5"/>
          <p:cNvSpPr txBox="1"/>
          <p:nvPr/>
        </p:nvSpPr>
        <p:spPr>
          <a:xfrm>
            <a:off x="2276705" y="196383"/>
            <a:ext cx="536570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omplementary colour pairs copy.jpg" id="97" name="Google Shape;97;p15"/>
          <p:cNvPicPr preferRelativeResize="0"/>
          <p:nvPr/>
        </p:nvPicPr>
        <p:blipFill>
          <a:blip r:embed="rId3">
            <a:alphaModFix/>
          </a:blip>
          <a:stretch>
            <a:fillRect/>
          </a:stretch>
        </p:blipFill>
        <p:spPr>
          <a:xfrm>
            <a:off x="882433" y="1021608"/>
            <a:ext cx="7379150" cy="49307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6"/>
          <p:cNvSpPr txBox="1"/>
          <p:nvPr/>
        </p:nvSpPr>
        <p:spPr>
          <a:xfrm>
            <a:off x="2276705" y="196383"/>
            <a:ext cx="536570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omplementary colourwheel01.jpg" id="103" name="Google Shape;103;p16"/>
          <p:cNvPicPr preferRelativeResize="0"/>
          <p:nvPr/>
        </p:nvPicPr>
        <p:blipFill>
          <a:blip r:embed="rId3">
            <a:alphaModFix/>
          </a:blip>
          <a:stretch>
            <a:fillRect/>
          </a:stretch>
        </p:blipFill>
        <p:spPr>
          <a:xfrm>
            <a:off x="1033272" y="0"/>
            <a:ext cx="7077456"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7"/>
          <p:cNvSpPr txBox="1"/>
          <p:nvPr/>
        </p:nvSpPr>
        <p:spPr>
          <a:xfrm>
            <a:off x="2276705" y="196383"/>
            <a:ext cx="536570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Henri Matisse mid life painting style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Complementary Colour Wheel.JPG" id="109" name="Google Shape;109;p17"/>
          <p:cNvPicPr preferRelativeResize="0"/>
          <p:nvPr/>
        </p:nvPicPr>
        <p:blipFill>
          <a:blip r:embed="rId3">
            <a:alphaModFix/>
          </a:blip>
          <a:stretch>
            <a:fillRect/>
          </a:stretch>
        </p:blipFill>
        <p:spPr>
          <a:xfrm>
            <a:off x="1205427" y="0"/>
            <a:ext cx="6733147"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18"/>
          <p:cNvSpPr txBox="1"/>
          <p:nvPr/>
        </p:nvSpPr>
        <p:spPr>
          <a:xfrm>
            <a:off x="2276705" y="196383"/>
            <a:ext cx="536570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experiment-with-colour-1024x915.jpg" id="115" name="Google Shape;115;p18"/>
          <p:cNvPicPr preferRelativeResize="0"/>
          <p:nvPr/>
        </p:nvPicPr>
        <p:blipFill>
          <a:blip r:embed="rId3">
            <a:alphaModFix/>
          </a:blip>
          <a:stretch>
            <a:fillRect/>
          </a:stretch>
        </p:blipFill>
        <p:spPr>
          <a:xfrm>
            <a:off x="734518" y="0"/>
            <a:ext cx="7674964"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9"/>
          <p:cNvSpPr txBox="1"/>
          <p:nvPr/>
        </p:nvSpPr>
        <p:spPr>
          <a:xfrm>
            <a:off x="2276705" y="196383"/>
            <a:ext cx="5365700"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IMG_5145.JPG" id="121" name="Google Shape;121;p19"/>
          <p:cNvPicPr preferRelativeResize="0"/>
          <p:nvPr/>
        </p:nvPicPr>
        <p:blipFill>
          <a:blip r:embed="rId3">
            <a:alphaModFix/>
          </a:blip>
          <a:stretch>
            <a:fillRect/>
          </a:stretch>
        </p:blipFill>
        <p:spPr>
          <a:xfrm>
            <a:off x="2283114" y="0"/>
            <a:ext cx="4577773"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1"/>
          <p:cNvSpPr txBox="1"/>
          <p:nvPr/>
        </p:nvSpPr>
        <p:spPr>
          <a:xfrm>
            <a:off x="334155" y="207578"/>
            <a:ext cx="3603828"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Henri Matisse’s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last working style was cutting paper to make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large collages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 1906, Matisse met Pablo Picasso and they became good friends.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Matisse started to create large scale cut paper collages. He called the technique ‘painting with scissors’.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